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7561263" cy="10693400"/>
  <p:notesSz cx="6807200" cy="9939338"/>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9">
          <p15:clr>
            <a:srgbClr val="A4A3A4"/>
          </p15:clr>
        </p15:guide>
        <p15:guide id="2" orient="horz" pos="6725">
          <p15:clr>
            <a:srgbClr val="A4A3A4"/>
          </p15:clr>
        </p15:guide>
        <p15:guide id="3" orient="horz" pos="3368">
          <p15:clr>
            <a:srgbClr val="A4A3A4"/>
          </p15:clr>
        </p15:guide>
        <p15:guide id="4" orient="horz" pos="11">
          <p15:clr>
            <a:srgbClr val="A4A3A4"/>
          </p15:clr>
        </p15:guide>
        <p15:guide id="5" orient="horz" pos="1145">
          <p15:clr>
            <a:srgbClr val="A4A3A4"/>
          </p15:clr>
        </p15:guide>
        <p15:guide id="6" orient="horz" pos="4457">
          <p15:clr>
            <a:srgbClr val="A4A3A4"/>
          </p15:clr>
        </p15:guide>
        <p15:guide id="7" orient="horz" pos="5591">
          <p15:clr>
            <a:srgbClr val="A4A3A4"/>
          </p15:clr>
        </p15:guide>
        <p15:guide id="8"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shi41" initials="f" lastIdx="2" clrIdx="0">
    <p:extLst>
      <p:ext uri="{19B8F6BF-5375-455C-9EA6-DF929625EA0E}">
        <p15:presenceInfo xmlns:p15="http://schemas.microsoft.com/office/powerpoint/2012/main" userId="fukushi4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40B"/>
    <a:srgbClr val="FF99CC"/>
    <a:srgbClr val="FFCCCC"/>
    <a:srgbClr val="FDDFE3"/>
    <a:srgbClr val="FFDDDD"/>
    <a:srgbClr val="D8D8D8"/>
    <a:srgbClr val="996633"/>
    <a:srgbClr val="CC9900"/>
    <a:srgbClr val="7A6A56"/>
    <a:srgbClr val="602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280" autoAdjust="0"/>
  </p:normalViewPr>
  <p:slideViewPr>
    <p:cSldViewPr snapToGrid="0" showGuides="1">
      <p:cViewPr varScale="1">
        <p:scale>
          <a:sx n="47" d="100"/>
          <a:sy n="47" d="100"/>
        </p:scale>
        <p:origin x="2178" y="48"/>
      </p:cViewPr>
      <p:guideLst>
        <p:guide orient="horz" pos="2279"/>
        <p:guide orient="horz" pos="6725"/>
        <p:guide orient="horz" pos="3368"/>
        <p:guide orient="horz" pos="11"/>
        <p:guide orient="horz" pos="1145"/>
        <p:guide orient="horz" pos="4457"/>
        <p:guide orient="horz" pos="5591"/>
        <p:guide pos="2382"/>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50375" cy="497367"/>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4"/>
            <a:ext cx="2950374" cy="497367"/>
          </a:xfrm>
          <a:prstGeom prst="rect">
            <a:avLst/>
          </a:prstGeom>
        </p:spPr>
        <p:txBody>
          <a:bodyPr vert="horz" lIns="92226" tIns="46113" rIns="92226" bIns="46113" rtlCol="0"/>
          <a:lstStyle>
            <a:lvl1pPr algn="r">
              <a:defRPr sz="1200"/>
            </a:lvl1pPr>
          </a:lstStyle>
          <a:p>
            <a:fld id="{D29D021F-4E39-42A8-B093-1B06D1385D39}" type="datetimeFigureOut">
              <a:rPr kumimoji="1" lang="ja-JP" altLang="en-US" smtClean="0"/>
              <a:t>2021/6/27</a:t>
            </a:fld>
            <a:endParaRPr kumimoji="1" lang="ja-JP" altLang="en-US"/>
          </a:p>
        </p:txBody>
      </p:sp>
      <p:sp>
        <p:nvSpPr>
          <p:cNvPr id="4" name="スライド イメージ プレースホルダー 3"/>
          <p:cNvSpPr>
            <a:spLocks noGrp="1" noRot="1" noChangeAspect="1"/>
          </p:cNvSpPr>
          <p:nvPr>
            <p:ph type="sldImg" idx="2"/>
          </p:nvPr>
        </p:nvSpPr>
        <p:spPr>
          <a:xfrm>
            <a:off x="2085975" y="744538"/>
            <a:ext cx="2635250" cy="3729037"/>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680241" y="4720985"/>
            <a:ext cx="5446723" cy="4473102"/>
          </a:xfrm>
          <a:prstGeom prst="rect">
            <a:avLst/>
          </a:prstGeom>
        </p:spPr>
        <p:txBody>
          <a:bodyPr vert="horz" lIns="92226" tIns="46113" rIns="92226"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2"/>
            <a:ext cx="2950375" cy="497366"/>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lIns="92226" tIns="46113" rIns="92226" bIns="46113" rtlCol="0" anchor="b"/>
          <a:lstStyle>
            <a:lvl1pPr algn="r">
              <a:defRPr sz="1200"/>
            </a:lvl1pPr>
          </a:lstStyle>
          <a:p>
            <a:fld id="{BC1FBE58-A02E-4EA8-B820-566C1A544607}" type="slidenum">
              <a:rPr kumimoji="1" lang="ja-JP" altLang="en-US" smtClean="0"/>
              <a:t>‹#›</a:t>
            </a:fld>
            <a:endParaRPr kumimoji="1" lang="ja-JP" altLang="en-US"/>
          </a:p>
        </p:txBody>
      </p:sp>
    </p:spTree>
    <p:extLst>
      <p:ext uri="{BB962C8B-B14F-4D97-AF65-F5344CB8AC3E}">
        <p14:creationId xmlns:p14="http://schemas.microsoft.com/office/powerpoint/2010/main" val="11172343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C1FBE58-A02E-4EA8-B820-566C1A544607}" type="slidenum">
              <a:rPr kumimoji="1" lang="ja-JP" altLang="en-US" smtClean="0"/>
              <a:t>1</a:t>
            </a:fld>
            <a:endParaRPr kumimoji="1" lang="ja-JP" altLang="en-US"/>
          </a:p>
        </p:txBody>
      </p:sp>
    </p:spTree>
    <p:extLst>
      <p:ext uri="{BB962C8B-B14F-4D97-AF65-F5344CB8AC3E}">
        <p14:creationId xmlns:p14="http://schemas.microsoft.com/office/powerpoint/2010/main" val="233375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8"/>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6"/>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22938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2"/>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482060" y="8369071"/>
            <a:ext cx="4536758" cy="125498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2021/6/27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87863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250459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1321" y="472787"/>
            <a:ext cx="1988770" cy="1005971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42388" y="472787"/>
            <a:ext cx="5842913" cy="100597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0389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428372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1"/>
            <a:ext cx="6427074" cy="2123828"/>
          </a:xfrm>
        </p:spPr>
        <p:txBody>
          <a:bodyPr anchor="t"/>
          <a:lstStyle>
            <a:lvl1pPr algn="l">
              <a:defRPr sz="4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19"/>
            <a:ext cx="6427074" cy="2339181"/>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89965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42388" y="2750087"/>
            <a:ext cx="3915841"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484250" y="2750087"/>
            <a:ext cx="3915842"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2021/6/27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82427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8232"/>
            <a:ext cx="6805137" cy="1782234"/>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41"/>
            <a:ext cx="3340871"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5"/>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8" y="2393641"/>
            <a:ext cx="3342183"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8" y="3391195"/>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7F4BE5E-49AD-4A1F-899F-27EDDE3EAFD8}" type="datetimeFigureOut">
              <a:rPr kumimoji="1" lang="ja-JP" altLang="en-US" smtClean="0"/>
              <a:t>2021/6/27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66054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7F4BE5E-49AD-4A1F-899F-27EDDE3EAFD8}" type="datetimeFigureOut">
              <a:rPr kumimoji="1" lang="ja-JP" altLang="en-US" smtClean="0"/>
              <a:t>2021/6/27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71078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F4BE5E-49AD-4A1F-899F-27EDDE3EAFD8}" type="datetimeFigureOut">
              <a:rPr kumimoji="1" lang="ja-JP" altLang="en-US" smtClean="0"/>
              <a:t>2021/6/27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51202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9" name="図プレースホルダー 8"/>
          <p:cNvSpPr>
            <a:spLocks noGrp="1"/>
          </p:cNvSpPr>
          <p:nvPr>
            <p:ph type="pic" sz="quarter" idx="10" hasCustomPrompt="1"/>
          </p:nvPr>
        </p:nvSpPr>
        <p:spPr>
          <a:xfrm>
            <a:off x="2556847" y="2118567"/>
            <a:ext cx="3168000" cy="3168000"/>
          </a:xfrm>
          <a:blipFill dpi="0" rotWithShape="1">
            <a:blip r:embed="rId2"/>
            <a:srcRect/>
            <a:tile tx="0" ty="0" sx="25000" sy="25000" flip="none" algn="tl"/>
          </a:blipFill>
        </p:spPr>
        <p:txBody>
          <a:bodyPr>
            <a:normAutofit/>
          </a:bodyPr>
          <a:lstStyle>
            <a:lvl1pPr marL="0" indent="0">
              <a:buNone/>
              <a:defRPr sz="1400">
                <a:solidFill>
                  <a:srgbClr val="FF0000"/>
                </a:solidFill>
                <a:latin typeface="メイリオ" pitchFamily="50" charset="-128"/>
                <a:ea typeface="メイリオ" pitchFamily="50" charset="-128"/>
                <a:cs typeface="メイリオ" pitchFamily="50" charset="-128"/>
              </a:defRPr>
            </a:lvl1pPr>
          </a:lstStyle>
          <a:p>
            <a:r>
              <a:rPr kumimoji="1" lang="ja-JP" altLang="en-US" dirty="0"/>
              <a:t>中央のアイコンをクリックして図を挿入してください</a:t>
            </a:r>
          </a:p>
        </p:txBody>
      </p:sp>
      <p:sp>
        <p:nvSpPr>
          <p:cNvPr id="11" name="図プレースホルダー 10"/>
          <p:cNvSpPr>
            <a:spLocks noGrp="1"/>
          </p:cNvSpPr>
          <p:nvPr>
            <p:ph type="pic" sz="quarter" idx="11" hasCustomPrompt="1"/>
          </p:nvPr>
        </p:nvSpPr>
        <p:spPr>
          <a:xfrm>
            <a:off x="2325522" y="5602500"/>
            <a:ext cx="1443600" cy="1544400"/>
          </a:xfrm>
          <a:blipFill dpi="0" rotWithShape="1">
            <a:blip r:embed="rId3"/>
            <a:srcRect/>
            <a:tile tx="0" ty="-152400" sx="58000" sy="58000" flip="none" algn="tl"/>
          </a:blipFill>
        </p:spPr>
        <p:txBody>
          <a:bodyPr anchor="ctr"/>
          <a:lstStyle>
            <a:lvl1pPr marL="0" marR="0" indent="0" algn="ctr" defTabSz="1043056"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latin typeface="メイリオ" pitchFamily="50" charset="-128"/>
                <a:ea typeface="メイリオ" pitchFamily="50" charset="-128"/>
                <a:cs typeface="メイリオ" pitchFamily="50" charset="-128"/>
              </a:defRPr>
            </a:lvl1pPr>
          </a:lstStyle>
          <a:p>
            <a:r>
              <a:rPr kumimoji="1" lang="ja-JP" altLang="en-US" dirty="0"/>
              <a:t>中央のアイコンをクリックして図を挿入してください</a:t>
            </a:r>
          </a:p>
          <a:p>
            <a:endParaRPr kumimoji="1" lang="ja-JP" altLang="en-US" dirty="0"/>
          </a:p>
        </p:txBody>
      </p:sp>
    </p:spTree>
    <p:extLst>
      <p:ext uri="{BB962C8B-B14F-4D97-AF65-F5344CB8AC3E}">
        <p14:creationId xmlns:p14="http://schemas.microsoft.com/office/powerpoint/2010/main" val="117968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5"/>
            <a:ext cx="2487603" cy="1811937"/>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7"/>
            <a:ext cx="4352779" cy="9169415"/>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3" cy="7314583"/>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2021/6/27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86813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2"/>
            <a:ext cx="6805137" cy="1782234"/>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495127"/>
            <a:ext cx="6805137" cy="7057150"/>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4" y="9911200"/>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D7F4BE5E-49AD-4A1F-899F-27EDDE3EAFD8}" type="datetimeFigureOut">
              <a:rPr kumimoji="1" lang="ja-JP" altLang="en-US" smtClean="0"/>
              <a:t>2021/6/27</a:t>
            </a:fld>
            <a:endParaRPr kumimoji="1" lang="ja-JP" altLang="en-US"/>
          </a:p>
        </p:txBody>
      </p:sp>
      <p:sp>
        <p:nvSpPr>
          <p:cNvPr id="5" name="フッター プレースホルダー 4"/>
          <p:cNvSpPr>
            <a:spLocks noGrp="1"/>
          </p:cNvSpPr>
          <p:nvPr>
            <p:ph type="ftr" sz="quarter" idx="3"/>
          </p:nvPr>
        </p:nvSpPr>
        <p:spPr>
          <a:xfrm>
            <a:off x="2583432" y="9911200"/>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6" y="9911200"/>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7196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275147" y="290456"/>
            <a:ext cx="954107" cy="2682283"/>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eaVert" wrap="square" rtlCol="0" anchor="ctr" anchorCtr="1">
            <a:spAutoFit/>
          </a:bodyPr>
          <a:lstStyle/>
          <a:p>
            <a:pPr algn="ctr"/>
            <a:r>
              <a:rPr lang="ja-JP" altLang="en-US" sz="5000" b="1" dirty="0">
                <a:ln w="0"/>
                <a:solidFill>
                  <a:srgbClr val="F3740B"/>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rPr>
              <a:t>七浦通信</a:t>
            </a:r>
            <a:endParaRPr kumimoji="1" lang="ja-JP" altLang="en-US" sz="5000" b="1" dirty="0">
              <a:ln w="0"/>
              <a:solidFill>
                <a:srgbClr val="F3740B"/>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2122769" y="996784"/>
            <a:ext cx="2077492" cy="4499776"/>
          </a:xfrm>
          <a:prstGeom prst="rect">
            <a:avLst/>
          </a:prstGeom>
          <a:noFill/>
        </p:spPr>
        <p:txBody>
          <a:bodyPr vert="eaVert" wrap="square" rtlCol="0">
            <a:spAutoFit/>
          </a:bodyPr>
          <a:lstStyle/>
          <a:p>
            <a:pPr algn="just"/>
            <a:r>
              <a:rPr lang="ja-JP" altLang="en-US" sz="1200" dirty="0">
                <a:latin typeface="メイリオ" pitchFamily="50" charset="-128"/>
                <a:ea typeface="メイリオ" pitchFamily="50" charset="-128"/>
                <a:cs typeface="メイリオ" pitchFamily="50" charset="-128"/>
              </a:rPr>
              <a:t>　今年も残念なことに、巻まつり中止のお知らせが届きましたが、そんな中でもご利用者にお祭りの雰囲気を味わって頂きたいと思い、</a:t>
            </a:r>
            <a:r>
              <a:rPr lang="en-US" altLang="ja-JP" sz="1200" dirty="0">
                <a:latin typeface="メイリオ" pitchFamily="50" charset="-128"/>
                <a:ea typeface="メイリオ" pitchFamily="50" charset="-128"/>
                <a:cs typeface="メイリオ" pitchFamily="50" charset="-128"/>
              </a:rPr>
              <a:t>6</a:t>
            </a:r>
            <a:r>
              <a:rPr lang="ja-JP" altLang="en-US" sz="1200" dirty="0">
                <a:latin typeface="メイリオ" pitchFamily="50" charset="-128"/>
                <a:ea typeface="メイリオ" pitchFamily="50" charset="-128"/>
                <a:cs typeface="メイリオ" pitchFamily="50" charset="-128"/>
              </a:rPr>
              <a:t>月</a:t>
            </a:r>
            <a:r>
              <a:rPr lang="en-US" altLang="ja-JP" sz="1200" dirty="0">
                <a:latin typeface="メイリオ" pitchFamily="50" charset="-128"/>
                <a:ea typeface="メイリオ" pitchFamily="50" charset="-128"/>
                <a:cs typeface="メイリオ" pitchFamily="50" charset="-128"/>
              </a:rPr>
              <a:t>11</a:t>
            </a:r>
            <a:r>
              <a:rPr lang="ja-JP" altLang="en-US" sz="1200" dirty="0">
                <a:latin typeface="メイリオ" pitchFamily="50" charset="-128"/>
                <a:ea typeface="メイリオ" pitchFamily="50" charset="-128"/>
                <a:cs typeface="メイリオ" pitchFamily="50" charset="-128"/>
              </a:rPr>
              <a:t>日～</a:t>
            </a:r>
            <a:r>
              <a:rPr lang="en-US" altLang="ja-JP" sz="1200" dirty="0">
                <a:latin typeface="メイリオ" pitchFamily="50" charset="-128"/>
                <a:ea typeface="メイリオ" pitchFamily="50" charset="-128"/>
                <a:cs typeface="メイリオ" pitchFamily="50" charset="-128"/>
              </a:rPr>
              <a:t>13</a:t>
            </a:r>
            <a:r>
              <a:rPr lang="ja-JP" altLang="en-US" sz="1200" dirty="0">
                <a:latin typeface="メイリオ" pitchFamily="50" charset="-128"/>
                <a:ea typeface="メイリオ" pitchFamily="50" charset="-128"/>
                <a:cs typeface="メイリオ" pitchFamily="50" charset="-128"/>
              </a:rPr>
              <a:t>日の</a:t>
            </a:r>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日間にわたって、お祭りの催しを行いました。</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　まずは民謡流しです。巻甚句とやかたおけさの音頭に合わせて手拍子をしたり、法被に身を包んで笑顔な方、職員のつたない踊りを応援してくださる方</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などなど。皆さん、民謡流しを楽しんでいました。そして、お祭りといえば屋台ですが、今回はたこ焼きとお好み焼き、赤飯を作りました。皆さんに喜んでいただき、楽しい３日間となりました。　</a:t>
            </a:r>
            <a:endParaRPr lang="en-US" altLang="ja-JP" sz="1200" dirty="0">
              <a:latin typeface="メイリオ" pitchFamily="50" charset="-128"/>
              <a:ea typeface="メイリオ" pitchFamily="50" charset="-128"/>
              <a:cs typeface="メイリオ" pitchFamily="50" charset="-128"/>
            </a:endParaRPr>
          </a:p>
        </p:txBody>
      </p:sp>
      <p:cxnSp>
        <p:nvCxnSpPr>
          <p:cNvPr id="31" name="直線コネクタ 30"/>
          <p:cNvCxnSpPr>
            <a:cxnSpLocks/>
          </p:cNvCxnSpPr>
          <p:nvPr/>
        </p:nvCxnSpPr>
        <p:spPr>
          <a:xfrm>
            <a:off x="642033" y="5605919"/>
            <a:ext cx="6326132" cy="1361"/>
          </a:xfrm>
          <a:prstGeom prst="line">
            <a:avLst/>
          </a:prstGeom>
          <a:ln w="76200">
            <a:solidFill>
              <a:srgbClr val="92D050"/>
            </a:solidFill>
          </a:ln>
          <a:effectLst>
            <a:softEdge rad="31750"/>
          </a:effectLst>
        </p:spPr>
        <p:style>
          <a:lnRef idx="1">
            <a:schemeClr val="accent1"/>
          </a:lnRef>
          <a:fillRef idx="0">
            <a:schemeClr val="accent1"/>
          </a:fillRef>
          <a:effectRef idx="0">
            <a:schemeClr val="accent1"/>
          </a:effectRef>
          <a:fontRef idx="minor">
            <a:schemeClr val="tx1"/>
          </a:fontRef>
        </p:style>
      </p:cxnSp>
      <p:sp>
        <p:nvSpPr>
          <p:cNvPr id="1027" name="正方形/長方形 1026"/>
          <p:cNvSpPr/>
          <p:nvPr/>
        </p:nvSpPr>
        <p:spPr>
          <a:xfrm>
            <a:off x="177645" y="191852"/>
            <a:ext cx="7192369" cy="10300678"/>
          </a:xfrm>
          <a:prstGeom prst="rect">
            <a:avLst/>
          </a:prstGeom>
          <a:ln w="76200">
            <a:solidFill>
              <a:srgbClr val="00B050"/>
            </a:solidFill>
          </a:ln>
          <a:effectLst>
            <a:softEdge rad="3175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9" name="テキスト ボックス 1028"/>
          <p:cNvSpPr txBox="1"/>
          <p:nvPr/>
        </p:nvSpPr>
        <p:spPr>
          <a:xfrm flipH="1">
            <a:off x="6720931" y="5758873"/>
            <a:ext cx="461665" cy="1516448"/>
          </a:xfrm>
          <a:prstGeom prst="rect">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vert="eaVert" wrap="square" rtlCol="0" anchor="ctr" anchorCtr="1">
            <a:spAutoFit/>
          </a:bodyPr>
          <a:lstStyle/>
          <a:p>
            <a:pPr algn="ctr"/>
            <a:r>
              <a:rPr lang="ja-JP" altLang="en-US" sz="1800" b="1" dirty="0">
                <a:ln w="0"/>
                <a:solidFill>
                  <a:schemeClr val="accent3">
                    <a:lumMod val="50000"/>
                  </a:schemeClr>
                </a:solidFill>
                <a:latin typeface="+mj-ea"/>
                <a:ea typeface="+mj-ea"/>
                <a:cs typeface="メイリオ" pitchFamily="50" charset="-128"/>
              </a:rPr>
              <a:t>ちまき作り</a:t>
            </a:r>
            <a:endParaRPr kumimoji="1" lang="en-US" altLang="ja-JP" sz="1800" b="1" dirty="0">
              <a:ln w="0"/>
              <a:solidFill>
                <a:schemeClr val="accent3">
                  <a:lumMod val="50000"/>
                </a:schemeClr>
              </a:solidFill>
              <a:latin typeface="+mj-ea"/>
              <a:ea typeface="+mj-ea"/>
              <a:cs typeface="メイリオ" pitchFamily="50" charset="-128"/>
            </a:endParaRPr>
          </a:p>
        </p:txBody>
      </p:sp>
      <p:sp>
        <p:nvSpPr>
          <p:cNvPr id="47" name="テキスト ボックス 46"/>
          <p:cNvSpPr txBox="1"/>
          <p:nvPr/>
        </p:nvSpPr>
        <p:spPr>
          <a:xfrm flipH="1">
            <a:off x="3904775" y="5747139"/>
            <a:ext cx="2816156" cy="1726305"/>
          </a:xfrm>
          <a:prstGeom prst="rect">
            <a:avLst/>
          </a:prstGeom>
          <a:noFill/>
        </p:spPr>
        <p:txBody>
          <a:bodyPr vert="eaVert" wrap="square" rtlCol="0">
            <a:spAutoFit/>
          </a:bodyPr>
          <a:lstStyle/>
          <a:p>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6</a:t>
            </a:r>
            <a:r>
              <a:rPr lang="ja-JP" altLang="en-US" sz="1200" dirty="0">
                <a:latin typeface="メイリオ" pitchFamily="50" charset="-128"/>
                <a:ea typeface="メイリオ" pitchFamily="50" charset="-128"/>
                <a:cs typeface="メイリオ" pitchFamily="50" charset="-128"/>
              </a:rPr>
              <a:t>月</a:t>
            </a:r>
            <a:r>
              <a:rPr lang="en-US" altLang="ja-JP" sz="1200" dirty="0">
                <a:latin typeface="メイリオ" pitchFamily="50" charset="-128"/>
                <a:ea typeface="メイリオ" pitchFamily="50" charset="-128"/>
                <a:cs typeface="メイリオ" pitchFamily="50" charset="-128"/>
              </a:rPr>
              <a:t>23</a:t>
            </a:r>
            <a:r>
              <a:rPr lang="ja-JP" altLang="en-US" sz="1200" dirty="0">
                <a:latin typeface="メイリオ" pitchFamily="50" charset="-128"/>
                <a:ea typeface="メイリオ" pitchFamily="50" charset="-128"/>
                <a:cs typeface="メイリオ" pitchFamily="50" charset="-128"/>
              </a:rPr>
              <a:t>日、お誕生日会に合わせて、ご利用者と一緒にちまき作りをしました。笹にもち米を詰める作業をご利用者に手伝っていただき、できあがったちまきのおいしいこと！</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ふつうのちまきと中華ちまきを作りましたが、できたては、笹の香りがしっかり感じられ、とってもおいしかったです。</a:t>
            </a:r>
            <a:endParaRPr lang="en-US" altLang="ja-JP" sz="1200" dirty="0">
              <a:latin typeface="メイリオ" pitchFamily="50" charset="-128"/>
              <a:ea typeface="メイリオ" pitchFamily="50" charset="-128"/>
              <a:cs typeface="メイリオ" pitchFamily="50" charset="-128"/>
            </a:endParaRPr>
          </a:p>
        </p:txBody>
      </p:sp>
      <p:sp>
        <p:nvSpPr>
          <p:cNvPr id="38" name="テキスト ボックス 37"/>
          <p:cNvSpPr txBox="1"/>
          <p:nvPr/>
        </p:nvSpPr>
        <p:spPr>
          <a:xfrm>
            <a:off x="2199055" y="9095100"/>
            <a:ext cx="507831" cy="1401939"/>
          </a:xfrm>
          <a:prstGeom prst="rect">
            <a:avLst/>
          </a:prstGeom>
          <a:noFill/>
        </p:spPr>
        <p:txBody>
          <a:bodyPr vert="eaVert" wrap="square" rtlCol="0">
            <a:spAutoFit/>
          </a:bodyPr>
          <a:lstStyle/>
          <a:p>
            <a:r>
              <a:rPr kumimoji="1" lang="ja-JP" altLang="en-US" spc="600" dirty="0">
                <a:solidFill>
                  <a:schemeClr val="bg1"/>
                </a:solidFill>
                <a:latin typeface="HGP創英角ﾎﾟｯﾌﾟ体" pitchFamily="50" charset="-128"/>
                <a:ea typeface="HGP創英角ﾎﾟｯﾌﾟ体" pitchFamily="50" charset="-128"/>
                <a:cs typeface="メイリオ" pitchFamily="50" charset="-128"/>
              </a:rPr>
              <a:t>みどころ</a:t>
            </a:r>
          </a:p>
        </p:txBody>
      </p:sp>
      <p:sp>
        <p:nvSpPr>
          <p:cNvPr id="26" name="テキスト ボックス 25">
            <a:extLst>
              <a:ext uri="{FF2B5EF4-FFF2-40B4-BE49-F238E27FC236}">
                <a16:creationId xmlns:a16="http://schemas.microsoft.com/office/drawing/2014/main" id="{8D82762F-21D3-400D-B083-6F11CBA55BFC}"/>
              </a:ext>
            </a:extLst>
          </p:cNvPr>
          <p:cNvSpPr txBox="1"/>
          <p:nvPr/>
        </p:nvSpPr>
        <p:spPr>
          <a:xfrm>
            <a:off x="6275146" y="3058591"/>
            <a:ext cx="954107" cy="10618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２０２１年</a:t>
            </a:r>
            <a:endParaRPr lang="en-US" altLang="ja-JP" sz="1000" dirty="0">
              <a:latin typeface="メイリオ" panose="020B0604030504040204" pitchFamily="50" charset="-128"/>
              <a:ea typeface="メイリオ" panose="020B0604030504040204" pitchFamily="50" charset="-128"/>
            </a:endParaRPr>
          </a:p>
          <a:p>
            <a:pPr algn="ctr"/>
            <a:r>
              <a:rPr kumimoji="1" lang="en-US" altLang="ja-JP" sz="1000" dirty="0">
                <a:latin typeface="メイリオ" panose="020B0604030504040204" pitchFamily="50" charset="-128"/>
                <a:ea typeface="メイリオ" panose="020B0604030504040204" pitchFamily="50" charset="-128"/>
              </a:rPr>
              <a:t>7</a:t>
            </a:r>
            <a:r>
              <a:rPr kumimoji="1" lang="ja-JP" altLang="en-US" sz="1000" dirty="0">
                <a:latin typeface="メイリオ" panose="020B0604030504040204" pitchFamily="50" charset="-128"/>
                <a:ea typeface="メイリオ" panose="020B0604030504040204" pitchFamily="50" charset="-128"/>
              </a:rPr>
              <a:t>月</a:t>
            </a:r>
            <a:r>
              <a:rPr lang="ja-JP" altLang="en-US" sz="1000" dirty="0">
                <a:latin typeface="メイリオ" panose="020B0604030504040204" pitchFamily="50" charset="-128"/>
                <a:ea typeface="メイリオ" panose="020B0604030504040204" pitchFamily="50" charset="-128"/>
              </a:rPr>
              <a:t>１</a:t>
            </a:r>
            <a:r>
              <a:rPr kumimoji="1" lang="ja-JP" altLang="en-US" sz="1000" dirty="0">
                <a:latin typeface="メイリオ" panose="020B0604030504040204" pitchFamily="50" charset="-128"/>
                <a:ea typeface="メイリオ" panose="020B0604030504040204" pitchFamily="50" charset="-128"/>
              </a:rPr>
              <a:t>日</a:t>
            </a:r>
            <a:endParaRPr kumimoji="1"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第１１</a:t>
            </a:r>
            <a:r>
              <a:rPr lang="en-US" altLang="ja-JP" sz="1000" dirty="0">
                <a:latin typeface="メイリオ" panose="020B0604030504040204" pitchFamily="50" charset="-128"/>
                <a:ea typeface="メイリオ" panose="020B0604030504040204" pitchFamily="50" charset="-128"/>
              </a:rPr>
              <a:t>6</a:t>
            </a:r>
            <a:r>
              <a:rPr lang="ja-JP" altLang="en-US" sz="1000" dirty="0">
                <a:latin typeface="メイリオ" panose="020B0604030504040204" pitchFamily="50" charset="-128"/>
                <a:ea typeface="メイリオ" panose="020B0604030504040204" pitchFamily="50" charset="-128"/>
              </a:rPr>
              <a:t>号</a:t>
            </a:r>
            <a:endParaRPr lang="en-US" altLang="ja-JP" sz="1000" dirty="0">
              <a:latin typeface="メイリオ" panose="020B0604030504040204" pitchFamily="50" charset="-128"/>
              <a:ea typeface="メイリオ" panose="020B0604030504040204" pitchFamily="50" charset="-128"/>
            </a:endParaRPr>
          </a:p>
          <a:p>
            <a:pPr algn="ctr">
              <a:lnSpc>
                <a:spcPct val="150000"/>
              </a:lnSpc>
            </a:pPr>
            <a:r>
              <a:rPr lang="ja-JP" altLang="en-US" sz="1000" dirty="0">
                <a:latin typeface="メイリオ" panose="020B0604030504040204" pitchFamily="50" charset="-128"/>
                <a:ea typeface="メイリオ" panose="020B0604030504040204" pitchFamily="50" charset="-128"/>
              </a:rPr>
              <a:t>発行　</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七浦の里</a:t>
            </a:r>
            <a:endParaRPr lang="en-US" altLang="ja-JP" sz="10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７７－２２２７</a:t>
            </a:r>
          </a:p>
        </p:txBody>
      </p:sp>
      <p:sp>
        <p:nvSpPr>
          <p:cNvPr id="27" name="四角形: 角を丸くする 26">
            <a:extLst>
              <a:ext uri="{FF2B5EF4-FFF2-40B4-BE49-F238E27FC236}">
                <a16:creationId xmlns:a16="http://schemas.microsoft.com/office/drawing/2014/main" id="{3A702C06-E820-4D0B-8DC1-62855A0D2BAE}"/>
              </a:ext>
            </a:extLst>
          </p:cNvPr>
          <p:cNvSpPr/>
          <p:nvPr/>
        </p:nvSpPr>
        <p:spPr>
          <a:xfrm>
            <a:off x="275587" y="9043900"/>
            <a:ext cx="3986362" cy="1353938"/>
          </a:xfrm>
          <a:prstGeom prst="roundRect">
            <a:avLst>
              <a:gd name="adj" fmla="val 203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≪お知らせ≫</a:t>
            </a:r>
            <a:endParaRPr kumimoji="1" lang="en-US" altLang="ja-JP" sz="1100" dirty="0">
              <a:latin typeface="メイリオ" panose="020B0604030504040204" pitchFamily="50" charset="-128"/>
              <a:ea typeface="メイリオ" panose="020B0604030504040204" pitchFamily="50" charset="-128"/>
            </a:endParaRPr>
          </a:p>
          <a:p>
            <a:pPr algn="ct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日頃より七浦の里の運営にご協力頂き感謝申し上げます。</a:t>
            </a:r>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新型コロナウイルスの流行に伴い、現在ご利用者と直接触れ合うボランティア活動は中止させて頂いております。再開に関しましては、情勢に合わせて検討いたします。皆様のご理解、ご協力をよろしくお願い申し上げます。</a:t>
            </a:r>
            <a:endParaRPr kumimoji="1" lang="ja-JP" altLang="en-US" sz="1200" dirty="0"/>
          </a:p>
        </p:txBody>
      </p:sp>
      <p:sp>
        <p:nvSpPr>
          <p:cNvPr id="86" name="テキスト ボックス 85">
            <a:extLst>
              <a:ext uri="{FF2B5EF4-FFF2-40B4-BE49-F238E27FC236}">
                <a16:creationId xmlns:a16="http://schemas.microsoft.com/office/drawing/2014/main" id="{2C9FFD92-5F2D-411C-AD11-89F783784A66}"/>
              </a:ext>
            </a:extLst>
          </p:cNvPr>
          <p:cNvSpPr txBox="1"/>
          <p:nvPr/>
        </p:nvSpPr>
        <p:spPr>
          <a:xfrm>
            <a:off x="3448728" y="5801591"/>
            <a:ext cx="461665" cy="2163344"/>
          </a:xfrm>
          <a:prstGeom prst="rect">
            <a:avLst/>
          </a:prstGeom>
          <a:noFill/>
          <a:ln w="38100">
            <a:solidFill>
              <a:srgbClr val="0070C0"/>
            </a:solidFill>
            <a:prstDash val="solid"/>
          </a:ln>
        </p:spPr>
        <p:txBody>
          <a:bodyPr vert="eaVert" wrap="square" rtlCol="0" anchor="ctr" anchorCtr="1">
            <a:spAutoFit/>
          </a:bodyPr>
          <a:lstStyle/>
          <a:p>
            <a:r>
              <a:rPr lang="ja-JP" altLang="en-US" sz="1800" b="1" dirty="0">
                <a:solidFill>
                  <a:srgbClr val="002060"/>
                </a:solidFill>
                <a:latin typeface="+mj-ea"/>
                <a:ea typeface="+mj-ea"/>
              </a:rPr>
              <a:t>越前小の海岸清掃</a:t>
            </a:r>
            <a:endParaRPr kumimoji="1" lang="ja-JP" altLang="en-US" sz="1800" b="1" dirty="0">
              <a:solidFill>
                <a:srgbClr val="002060"/>
              </a:solidFill>
              <a:latin typeface="+mj-ea"/>
              <a:ea typeface="+mj-ea"/>
            </a:endParaRPr>
          </a:p>
        </p:txBody>
      </p:sp>
      <p:sp>
        <p:nvSpPr>
          <p:cNvPr id="87" name="テキスト ボックス 86">
            <a:extLst>
              <a:ext uri="{FF2B5EF4-FFF2-40B4-BE49-F238E27FC236}">
                <a16:creationId xmlns:a16="http://schemas.microsoft.com/office/drawing/2014/main" id="{570EB9B6-AB2F-44FA-A2B6-14B30E4A0828}"/>
              </a:ext>
            </a:extLst>
          </p:cNvPr>
          <p:cNvSpPr txBox="1"/>
          <p:nvPr/>
        </p:nvSpPr>
        <p:spPr>
          <a:xfrm>
            <a:off x="120311" y="7349866"/>
            <a:ext cx="3370153" cy="1646892"/>
          </a:xfrm>
          <a:prstGeom prst="rect">
            <a:avLst/>
          </a:prstGeom>
          <a:noFill/>
        </p:spPr>
        <p:txBody>
          <a:bodyPr vert="eaVert" wrap="square" rtlCol="0">
            <a:spAutoFit/>
          </a:bodyPr>
          <a:lstStyle/>
          <a:p>
            <a:r>
              <a:rPr lang="ja-JP" altLang="en-US" sz="1200" dirty="0">
                <a:latin typeface="メイリオ" panose="020B0604030504040204" pitchFamily="50" charset="-128"/>
                <a:ea typeface="メイリオ" panose="020B0604030504040204" pitchFamily="50" charset="-128"/>
              </a:rPr>
              <a:t>　６月</a:t>
            </a:r>
            <a:r>
              <a:rPr lang="en-US" altLang="ja-JP" sz="1200" dirty="0">
                <a:latin typeface="メイリオ" panose="020B0604030504040204" pitchFamily="50" charset="-128"/>
                <a:ea typeface="メイリオ" panose="020B0604030504040204" pitchFamily="50" charset="-128"/>
              </a:rPr>
              <a:t>16</a:t>
            </a:r>
            <a:r>
              <a:rPr lang="ja-JP" altLang="en-US" sz="1200" dirty="0">
                <a:latin typeface="メイリオ" panose="020B0604030504040204" pitchFamily="50" charset="-128"/>
                <a:ea typeface="メイリオ" panose="020B0604030504040204" pitchFamily="50" charset="-128"/>
              </a:rPr>
              <a:t>日、越前小学校の全校海岸清掃に七浦の里も参加してきました。「協力・安全・最後まで」のめあての元、子供たちは真剣に海岸清掃に取り組んでいました。１時間弱の海岸清掃でしたが、びっくりするくらいの大量のゴミが</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毎年のこの活動が、子供たちにとって、とても貴重な経験になるんだろうなぁ</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と、感心した一日となりました。</a:t>
            </a:r>
            <a:endParaRPr lang="en-US" altLang="ja-JP"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CA0E979-8BDD-4375-8A5E-F3241DA2D4A8}"/>
              </a:ext>
            </a:extLst>
          </p:cNvPr>
          <p:cNvSpPr txBox="1"/>
          <p:nvPr/>
        </p:nvSpPr>
        <p:spPr>
          <a:xfrm>
            <a:off x="469796" y="400249"/>
            <a:ext cx="5513200" cy="461665"/>
          </a:xfrm>
          <a:prstGeom prst="rect">
            <a:avLst/>
          </a:prstGeom>
          <a:ln w="28575">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b="1" dirty="0">
                <a:solidFill>
                  <a:schemeClr val="accent4">
                    <a:lumMod val="75000"/>
                  </a:schemeClr>
                </a:solidFill>
              </a:rPr>
              <a:t>♪はぁ～、よしたや～よしたやっと♪</a:t>
            </a:r>
          </a:p>
        </p:txBody>
      </p:sp>
      <p:sp>
        <p:nvSpPr>
          <p:cNvPr id="50" name="テキスト ボックス 49">
            <a:extLst>
              <a:ext uri="{FF2B5EF4-FFF2-40B4-BE49-F238E27FC236}">
                <a16:creationId xmlns:a16="http://schemas.microsoft.com/office/drawing/2014/main" id="{CC2CD2DD-869F-4B20-B890-E00CB6E66FE4}"/>
              </a:ext>
            </a:extLst>
          </p:cNvPr>
          <p:cNvSpPr txBox="1"/>
          <p:nvPr/>
        </p:nvSpPr>
        <p:spPr>
          <a:xfrm rot="10800000" flipH="1" flipV="1">
            <a:off x="6297240" y="4202059"/>
            <a:ext cx="929996" cy="1252266"/>
          </a:xfrm>
          <a:prstGeom prst="rect">
            <a:avLst/>
          </a:prstGeom>
          <a:ln w="28575" cap="rnd" cmpd="dbl">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50000"/>
              </a:lnSpc>
            </a:pPr>
            <a:r>
              <a:rPr lang="ja-JP" altLang="en-US" sz="900" dirty="0">
                <a:solidFill>
                  <a:srgbClr val="FF0000"/>
                </a:solidFill>
                <a:latin typeface="メイリオ" panose="020B0604030504040204" pitchFamily="50" charset="-128"/>
                <a:ea typeface="メイリオ" panose="020B0604030504040204" pitchFamily="50" charset="-128"/>
              </a:rPr>
              <a:t>介護の相談</a:t>
            </a:r>
            <a:endParaRPr lang="en-US" altLang="ja-JP" sz="900" dirty="0">
              <a:solidFill>
                <a:srgbClr val="FF0000"/>
              </a:solidFill>
              <a:latin typeface="メイリオ" panose="020B0604030504040204" pitchFamily="50" charset="-128"/>
              <a:ea typeface="メイリオ" panose="020B0604030504040204" pitchFamily="50" charset="-128"/>
            </a:endParaRPr>
          </a:p>
          <a:p>
            <a:pPr>
              <a:lnSpc>
                <a:spcPct val="150000"/>
              </a:lnSpc>
            </a:pPr>
            <a:r>
              <a:rPr lang="ja-JP" altLang="en-US" sz="900" dirty="0">
                <a:solidFill>
                  <a:srgbClr val="FF0000"/>
                </a:solidFill>
                <a:latin typeface="メイリオ" panose="020B0604030504040204" pitchFamily="50" charset="-128"/>
                <a:ea typeface="メイリオ" panose="020B0604030504040204" pitchFamily="50" charset="-128"/>
              </a:rPr>
              <a:t>　承ります！</a:t>
            </a:r>
            <a:endParaRPr kumimoji="1" lang="en-US" altLang="ja-JP" sz="900" dirty="0">
              <a:solidFill>
                <a:srgbClr val="FF0000"/>
              </a:solidFill>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介護の不安や悩みごとなど、お気軽にご相談下さい</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担当　佐藤</a:t>
            </a:r>
            <a:endParaRPr lang="en-US" altLang="ja-JP" sz="9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52B1E9A5-16F4-4137-9B81-7A333EE222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43"/>
          <a:stretch/>
        </p:blipFill>
        <p:spPr>
          <a:xfrm>
            <a:off x="4150567" y="1013506"/>
            <a:ext cx="2157408" cy="1361123"/>
          </a:xfrm>
          <a:prstGeom prst="rect">
            <a:avLst/>
          </a:prstGeom>
          <a:ln>
            <a:noFill/>
          </a:ln>
          <a:effectLst>
            <a:softEdge rad="112500"/>
          </a:effectLst>
        </p:spPr>
      </p:pic>
      <p:pic>
        <p:nvPicPr>
          <p:cNvPr id="10" name="図 9">
            <a:extLst>
              <a:ext uri="{FF2B5EF4-FFF2-40B4-BE49-F238E27FC236}">
                <a16:creationId xmlns:a16="http://schemas.microsoft.com/office/drawing/2014/main" id="{5A107072-0810-4C65-93E9-9BA7E6CDAE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776" r="5523"/>
          <a:stretch/>
        </p:blipFill>
        <p:spPr>
          <a:xfrm>
            <a:off x="4150567" y="2501234"/>
            <a:ext cx="2062317" cy="1385959"/>
          </a:xfrm>
          <a:prstGeom prst="rect">
            <a:avLst/>
          </a:prstGeom>
          <a:ln>
            <a:noFill/>
          </a:ln>
          <a:effectLst>
            <a:softEdge rad="112500"/>
          </a:effectLst>
        </p:spPr>
      </p:pic>
      <p:pic>
        <p:nvPicPr>
          <p:cNvPr id="16" name="図 15">
            <a:extLst>
              <a:ext uri="{FF2B5EF4-FFF2-40B4-BE49-F238E27FC236}">
                <a16:creationId xmlns:a16="http://schemas.microsoft.com/office/drawing/2014/main" id="{BC1F4BE1-60CB-4C18-959C-8F05318BC3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108" r="6124"/>
          <a:stretch/>
        </p:blipFill>
        <p:spPr>
          <a:xfrm>
            <a:off x="4151159" y="3969045"/>
            <a:ext cx="2040393" cy="1403647"/>
          </a:xfrm>
          <a:prstGeom prst="rect">
            <a:avLst/>
          </a:prstGeom>
          <a:ln>
            <a:noFill/>
          </a:ln>
          <a:effectLst>
            <a:softEdge rad="112500"/>
          </a:effectLst>
        </p:spPr>
      </p:pic>
      <p:pic>
        <p:nvPicPr>
          <p:cNvPr id="23" name="図 22">
            <a:extLst>
              <a:ext uri="{FF2B5EF4-FFF2-40B4-BE49-F238E27FC236}">
                <a16:creationId xmlns:a16="http://schemas.microsoft.com/office/drawing/2014/main" id="{B413C5BE-7250-40D3-81E6-7048E1F3E7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830" r="22246"/>
          <a:stretch/>
        </p:blipFill>
        <p:spPr>
          <a:xfrm>
            <a:off x="191248" y="1019072"/>
            <a:ext cx="2054869" cy="1355298"/>
          </a:xfrm>
          <a:prstGeom prst="rect">
            <a:avLst/>
          </a:prstGeom>
          <a:ln>
            <a:noFill/>
          </a:ln>
          <a:effectLst>
            <a:softEdge rad="112500"/>
          </a:effectLst>
        </p:spPr>
      </p:pic>
      <p:pic>
        <p:nvPicPr>
          <p:cNvPr id="29" name="図 28">
            <a:extLst>
              <a:ext uri="{FF2B5EF4-FFF2-40B4-BE49-F238E27FC236}">
                <a16:creationId xmlns:a16="http://schemas.microsoft.com/office/drawing/2014/main" id="{FC959C59-E249-4D4B-94FD-AB08B58828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36" r="14547"/>
          <a:stretch/>
        </p:blipFill>
        <p:spPr>
          <a:xfrm>
            <a:off x="191248" y="4020490"/>
            <a:ext cx="2007807" cy="1394032"/>
          </a:xfrm>
          <a:prstGeom prst="rect">
            <a:avLst/>
          </a:prstGeom>
          <a:ln>
            <a:noFill/>
          </a:ln>
          <a:effectLst>
            <a:softEdge rad="112500"/>
          </a:effectLst>
        </p:spPr>
      </p:pic>
      <p:pic>
        <p:nvPicPr>
          <p:cNvPr id="32" name="図 31">
            <a:extLst>
              <a:ext uri="{FF2B5EF4-FFF2-40B4-BE49-F238E27FC236}">
                <a16:creationId xmlns:a16="http://schemas.microsoft.com/office/drawing/2014/main" id="{3DD176C1-6101-4892-AE14-25742DDFAA2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511" r="7101"/>
          <a:stretch/>
        </p:blipFill>
        <p:spPr>
          <a:xfrm>
            <a:off x="760649" y="5701613"/>
            <a:ext cx="2238336" cy="1648253"/>
          </a:xfrm>
          <a:prstGeom prst="rect">
            <a:avLst/>
          </a:prstGeom>
          <a:ln>
            <a:noFill/>
          </a:ln>
          <a:effectLst>
            <a:softEdge rad="112500"/>
          </a:effectLst>
        </p:spPr>
      </p:pic>
      <p:pic>
        <p:nvPicPr>
          <p:cNvPr id="3" name="図 2">
            <a:extLst>
              <a:ext uri="{FF2B5EF4-FFF2-40B4-BE49-F238E27FC236}">
                <a16:creationId xmlns:a16="http://schemas.microsoft.com/office/drawing/2014/main" id="{7C98620C-950C-4D52-8814-92DE2288F31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395" r="6320"/>
          <a:stretch/>
        </p:blipFill>
        <p:spPr>
          <a:xfrm>
            <a:off x="213899" y="2508034"/>
            <a:ext cx="2054869" cy="1355299"/>
          </a:xfrm>
          <a:prstGeom prst="rect">
            <a:avLst/>
          </a:prstGeom>
          <a:ln>
            <a:noFill/>
          </a:ln>
          <a:effectLst>
            <a:softEdge rad="112500"/>
          </a:effectLst>
        </p:spPr>
      </p:pic>
      <p:pic>
        <p:nvPicPr>
          <p:cNvPr id="6" name="図 5">
            <a:extLst>
              <a:ext uri="{FF2B5EF4-FFF2-40B4-BE49-F238E27FC236}">
                <a16:creationId xmlns:a16="http://schemas.microsoft.com/office/drawing/2014/main" id="{39A62C8A-A516-4751-B28D-6707CFDBF3B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9031" y="7447922"/>
            <a:ext cx="2695907" cy="1516448"/>
          </a:xfrm>
          <a:prstGeom prst="rect">
            <a:avLst/>
          </a:prstGeom>
          <a:ln>
            <a:noFill/>
          </a:ln>
          <a:effectLst>
            <a:softEdge rad="112500"/>
          </a:effectLst>
        </p:spPr>
      </p:pic>
      <p:pic>
        <p:nvPicPr>
          <p:cNvPr id="8" name="図 7">
            <a:extLst>
              <a:ext uri="{FF2B5EF4-FFF2-40B4-BE49-F238E27FC236}">
                <a16:creationId xmlns:a16="http://schemas.microsoft.com/office/drawing/2014/main" id="{1A44E6B7-7010-4530-854F-636A71EFE5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74042" y="8986811"/>
            <a:ext cx="2649092" cy="1490114"/>
          </a:xfrm>
          <a:prstGeom prst="rect">
            <a:avLst/>
          </a:prstGeom>
          <a:ln>
            <a:noFill/>
          </a:ln>
          <a:effectLst>
            <a:softEdge rad="112500"/>
          </a:effectLst>
        </p:spPr>
      </p:pic>
    </p:spTree>
    <p:extLst>
      <p:ext uri="{BB962C8B-B14F-4D97-AF65-F5344CB8AC3E}">
        <p14:creationId xmlns:p14="http://schemas.microsoft.com/office/powerpoint/2010/main" val="958442999"/>
      </p:ext>
    </p:extLst>
  </p:cSld>
  <p:clrMapOvr>
    <a:masterClrMapping/>
  </p:clrMapOvr>
</p:sld>
</file>

<file path=ppt/theme/theme1.xml><?xml version="1.0" encoding="utf-8"?>
<a:theme xmlns:a="http://schemas.openxmlformats.org/drawingml/2006/main" name="A4サイズ新規ファイ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21259_september_class_newspaper (1)</Template>
  <TotalTime>3082</TotalTime>
  <Words>394</Words>
  <Application>Microsoft Office PowerPoint</Application>
  <PresentationFormat>ユーザー設定</PresentationFormat>
  <Paragraphs>26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HGP創英角ﾎﾟｯﾌﾟ体</vt:lpstr>
      <vt:lpstr>ＭＳ Ｐゴシック</vt:lpstr>
      <vt:lpstr>メイリオ</vt:lpstr>
      <vt:lpstr>Arial</vt:lpstr>
      <vt:lpstr>Calibri</vt:lpstr>
      <vt:lpstr>A4サイズ新規ファイル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fukushi41</dc:creator>
  <cp:lastModifiedBy>fukushi41</cp:lastModifiedBy>
  <cp:revision>185</cp:revision>
  <cp:lastPrinted>2021-06-27T00:35:33Z</cp:lastPrinted>
  <dcterms:created xsi:type="dcterms:W3CDTF">2020-05-16T04:18:24Z</dcterms:created>
  <dcterms:modified xsi:type="dcterms:W3CDTF">2021-06-27T00:37:35Z</dcterms:modified>
</cp:coreProperties>
</file>