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7561263" cy="10693400"/>
  <p:notesSz cx="6807200"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9">
          <p15:clr>
            <a:srgbClr val="A4A3A4"/>
          </p15:clr>
        </p15:guide>
        <p15:guide id="2" orient="horz" pos="6725">
          <p15:clr>
            <a:srgbClr val="A4A3A4"/>
          </p15:clr>
        </p15:guide>
        <p15:guide id="3" orient="horz" pos="3368">
          <p15:clr>
            <a:srgbClr val="A4A3A4"/>
          </p15:clr>
        </p15:guide>
        <p15:guide id="4" orient="horz" pos="11">
          <p15:clr>
            <a:srgbClr val="A4A3A4"/>
          </p15:clr>
        </p15:guide>
        <p15:guide id="5" orient="horz" pos="1145">
          <p15:clr>
            <a:srgbClr val="A4A3A4"/>
          </p15:clr>
        </p15:guide>
        <p15:guide id="6" orient="horz" pos="4457">
          <p15:clr>
            <a:srgbClr val="A4A3A4"/>
          </p15:clr>
        </p15:guide>
        <p15:guide id="7" orient="horz" pos="5591">
          <p15:clr>
            <a:srgbClr val="A4A3A4"/>
          </p15:clr>
        </p15:guide>
        <p15:guide id="8"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shi41" initials="f" lastIdx="2" clrIdx="0">
    <p:extLst>
      <p:ext uri="{19B8F6BF-5375-455C-9EA6-DF929625EA0E}">
        <p15:presenceInfo xmlns:p15="http://schemas.microsoft.com/office/powerpoint/2012/main" userId="fukushi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40B"/>
    <a:srgbClr val="FF0066"/>
    <a:srgbClr val="FFCCCC"/>
    <a:srgbClr val="FF99CC"/>
    <a:srgbClr val="602000"/>
    <a:srgbClr val="FDDFE3"/>
    <a:srgbClr val="FFDDDD"/>
    <a:srgbClr val="D8D8D8"/>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80" autoAdjust="0"/>
  </p:normalViewPr>
  <p:slideViewPr>
    <p:cSldViewPr snapToGrid="0" showGuides="1">
      <p:cViewPr>
        <p:scale>
          <a:sx n="91" d="100"/>
          <a:sy n="91" d="100"/>
        </p:scale>
        <p:origin x="1140" y="96"/>
      </p:cViewPr>
      <p:guideLst>
        <p:guide orient="horz" pos="2279"/>
        <p:guide orient="horz" pos="6725"/>
        <p:guide orient="horz" pos="3368"/>
        <p:guide orient="horz" pos="11"/>
        <p:guide orient="horz" pos="1145"/>
        <p:guide orient="horz" pos="4457"/>
        <p:guide orient="horz" pos="5591"/>
        <p:guide pos="2382"/>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50375" cy="4973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4"/>
            <a:ext cx="2950374" cy="497367"/>
          </a:xfrm>
          <a:prstGeom prst="rect">
            <a:avLst/>
          </a:prstGeom>
        </p:spPr>
        <p:txBody>
          <a:bodyPr vert="horz" lIns="92226" tIns="46113" rIns="92226" bIns="46113" rtlCol="0"/>
          <a:lstStyle>
            <a:lvl1pPr algn="r">
              <a:defRPr sz="1200"/>
            </a:lvl1pPr>
          </a:lstStyle>
          <a:p>
            <a:fld id="{D29D021F-4E39-42A8-B093-1B06D1385D39}" type="datetimeFigureOut">
              <a:rPr kumimoji="1" lang="ja-JP" altLang="en-US" smtClean="0"/>
              <a:t>2022/1/28</a:t>
            </a:fld>
            <a:endParaRPr kumimoji="1" lang="ja-JP" altLang="en-US"/>
          </a:p>
        </p:txBody>
      </p:sp>
      <p:sp>
        <p:nvSpPr>
          <p:cNvPr id="4" name="スライド イメージ プレースホルダー 3"/>
          <p:cNvSpPr>
            <a:spLocks noGrp="1" noRot="1" noChangeAspect="1"/>
          </p:cNvSpPr>
          <p:nvPr>
            <p:ph type="sldImg" idx="2"/>
          </p:nvPr>
        </p:nvSpPr>
        <p:spPr>
          <a:xfrm>
            <a:off x="2085975" y="744538"/>
            <a:ext cx="2635250"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241" y="4720985"/>
            <a:ext cx="5446723" cy="4473102"/>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2"/>
            <a:ext cx="2950375" cy="4973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26" tIns="46113" rIns="92226" bIns="46113" rtlCol="0" anchor="b"/>
          <a:lstStyle>
            <a:lvl1pPr algn="r">
              <a:defRPr sz="1200"/>
            </a:lvl1pPr>
          </a:lstStyle>
          <a:p>
            <a:fld id="{BC1FBE58-A02E-4EA8-B820-566C1A544607}" type="slidenum">
              <a:rPr kumimoji="1" lang="ja-JP" altLang="en-US" smtClean="0"/>
              <a:t>‹#›</a:t>
            </a:fld>
            <a:endParaRPr kumimoji="1" lang="ja-JP" altLang="en-US"/>
          </a:p>
        </p:txBody>
      </p:sp>
    </p:spTree>
    <p:extLst>
      <p:ext uri="{BB962C8B-B14F-4D97-AF65-F5344CB8AC3E}">
        <p14:creationId xmlns:p14="http://schemas.microsoft.com/office/powerpoint/2010/main" val="1117234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C1FBE58-A02E-4EA8-B820-566C1A544607}" type="slidenum">
              <a:rPr kumimoji="1" lang="ja-JP" altLang="en-US" smtClean="0"/>
              <a:t>1</a:t>
            </a:fld>
            <a:endParaRPr kumimoji="1" lang="ja-JP" altLang="en-US"/>
          </a:p>
        </p:txBody>
      </p:sp>
    </p:spTree>
    <p:extLst>
      <p:ext uri="{BB962C8B-B14F-4D97-AF65-F5344CB8AC3E}">
        <p14:creationId xmlns:p14="http://schemas.microsoft.com/office/powerpoint/2010/main" val="233375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6"/>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22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7863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25045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321" y="472787"/>
            <a:ext cx="1988770" cy="100597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42388" y="472787"/>
            <a:ext cx="5842913" cy="100597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038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42837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996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42388" y="2750087"/>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484250" y="2750087"/>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824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8232"/>
            <a:ext cx="6805137" cy="178223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41"/>
            <a:ext cx="3340871"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8" y="2393641"/>
            <a:ext cx="3342183"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8"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6605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07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51202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9" name="図プレースホルダー 8"/>
          <p:cNvSpPr>
            <a:spLocks noGrp="1"/>
          </p:cNvSpPr>
          <p:nvPr>
            <p:ph type="pic" sz="quarter" idx="10" hasCustomPrompt="1"/>
          </p:nvPr>
        </p:nvSpPr>
        <p:spPr>
          <a:xfrm>
            <a:off x="2556847" y="2118567"/>
            <a:ext cx="3168000" cy="3168000"/>
          </a:xfrm>
          <a:blipFill dpi="0" rotWithShape="1">
            <a:blip r:embed="rId2"/>
            <a:srcRect/>
            <a:tile tx="0" ty="0" sx="25000" sy="25000" flip="none" algn="tl"/>
          </a:blipFill>
        </p:spPr>
        <p:txBody>
          <a:bodyPr>
            <a:normAutofit/>
          </a:bodyPr>
          <a:lstStyle>
            <a:lvl1pPr marL="0" indent="0">
              <a:buNone/>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p:txBody>
      </p:sp>
      <p:sp>
        <p:nvSpPr>
          <p:cNvPr id="11" name="図プレースホルダー 10"/>
          <p:cNvSpPr>
            <a:spLocks noGrp="1"/>
          </p:cNvSpPr>
          <p:nvPr>
            <p:ph type="pic" sz="quarter" idx="11" hasCustomPrompt="1"/>
          </p:nvPr>
        </p:nvSpPr>
        <p:spPr>
          <a:xfrm>
            <a:off x="2325522" y="5602500"/>
            <a:ext cx="1443600" cy="1544400"/>
          </a:xfrm>
          <a:blipFill dpi="0" rotWithShape="1">
            <a:blip r:embed="rId3"/>
            <a:srcRect/>
            <a:tile tx="0" ty="-152400" sx="58000" sy="58000" flip="none" algn="tl"/>
          </a:blipFill>
        </p:spPr>
        <p:txBody>
          <a:bodyPr anchor="ctr"/>
          <a:lstStyle>
            <a:lvl1pPr marL="0" marR="0" indent="0" algn="ctr" defTabSz="1043056"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a:p>
            <a:endParaRPr kumimoji="1" lang="ja-JP" altLang="en-US" dirty="0"/>
          </a:p>
        </p:txBody>
      </p:sp>
    </p:spTree>
    <p:extLst>
      <p:ext uri="{BB962C8B-B14F-4D97-AF65-F5344CB8AC3E}">
        <p14:creationId xmlns:p14="http://schemas.microsoft.com/office/powerpoint/2010/main" val="117968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352779" cy="9169415"/>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2022/1/28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86813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4"/>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D7F4BE5E-49AD-4A1F-899F-27EDDE3EAFD8}" type="datetimeFigureOut">
              <a:rPr kumimoji="1" lang="ja-JP" altLang="en-US" smtClean="0"/>
              <a:t>2022/1/28</a:t>
            </a:fld>
            <a:endParaRPr kumimoji="1"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96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jpeg"/><Relationship Id="rId3" Type="http://schemas.openxmlformats.org/officeDocument/2006/relationships/image" Target="../media/image3.jpeg"/><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275147" y="290456"/>
            <a:ext cx="954107" cy="2682283"/>
          </a:xfrm>
          <a:prstGeom prst="rect">
            <a:avLst/>
          </a:prstGeom>
          <a:noFill/>
          <a:ln w="3810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eaVert" wrap="square" rtlCol="0" anchor="ctr" anchorCtr="1">
            <a:spAutoFit/>
          </a:bodyPr>
          <a:lstStyle/>
          <a:p>
            <a:pPr algn="ctr"/>
            <a:r>
              <a:rPr lang="ja-JP" altLang="en-US" sz="5000" b="1" dirty="0">
                <a:ln w="0"/>
                <a:solidFill>
                  <a:srgbClr val="00B0F0"/>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rPr>
              <a:t>七浦通信</a:t>
            </a:r>
            <a:endParaRPr kumimoji="1" lang="ja-JP" altLang="en-US" sz="5000" b="1" dirty="0">
              <a:ln w="0"/>
              <a:solidFill>
                <a:srgbClr val="00B0F0"/>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2003104" y="891301"/>
            <a:ext cx="2400657" cy="4654336"/>
          </a:xfrm>
          <a:prstGeom prst="rect">
            <a:avLst/>
          </a:prstGeom>
          <a:noFill/>
        </p:spPr>
        <p:txBody>
          <a:bodyPr vert="eaVert" wrap="square" rtlCol="0">
            <a:spAutoFit/>
          </a:bodyPr>
          <a:lstStyle/>
          <a:p>
            <a:pPr algn="just"/>
            <a:r>
              <a:rPr lang="ja-JP" altLang="en-US" sz="1200" dirty="0">
                <a:latin typeface="メイリオ" pitchFamily="50" charset="-128"/>
                <a:ea typeface="メイリオ" pitchFamily="50" charset="-128"/>
                <a:cs typeface="メイリオ" pitchFamily="50" charset="-128"/>
              </a:rPr>
              <a:t>　さぁ、新しい年になり心機一転、志を新たにした人も多いのではないでしょうか？私は半強制的にダイエットに励むことになりそうです</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さて、七浦の里新年最初の催しは、毎年恒例となっている新年会です。管理者の年頭の挨拶に始まり、みんなで「かんぱーい♪」をしてから、ワイワイ昼食を食べました。揚げたての天ぷらはサクサクでご利用者、職員からも大好評でした。</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午後からは、獅子舞が登場し、皆さまの頭をパクリ♪職員ともども厄除けをしたので、今年一年元気に過ごせることでしょう。</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次に、職員、ご利用者も参加しての二人羽織をしました。うまく食べれず口の周りがクリームまみれになったり、手が三本になったり</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笑</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一日中笑顔でいっぱいの新年会になりました。</a:t>
            </a:r>
            <a:endParaRPr lang="en-US" altLang="ja-JP" sz="1200" dirty="0">
              <a:latin typeface="メイリオ" pitchFamily="50" charset="-128"/>
              <a:ea typeface="メイリオ" pitchFamily="50" charset="-128"/>
              <a:cs typeface="メイリオ" pitchFamily="50" charset="-128"/>
            </a:endParaRPr>
          </a:p>
        </p:txBody>
      </p:sp>
      <p:cxnSp>
        <p:nvCxnSpPr>
          <p:cNvPr id="31" name="直線コネクタ 30"/>
          <p:cNvCxnSpPr>
            <a:cxnSpLocks/>
          </p:cNvCxnSpPr>
          <p:nvPr/>
        </p:nvCxnSpPr>
        <p:spPr>
          <a:xfrm>
            <a:off x="642033" y="5605919"/>
            <a:ext cx="6326132" cy="1361"/>
          </a:xfrm>
          <a:prstGeom prst="line">
            <a:avLst/>
          </a:prstGeom>
          <a:ln w="76200">
            <a:solidFill>
              <a:srgbClr val="92D050"/>
            </a:solidFill>
          </a:ln>
          <a:effectLst>
            <a:softEdge rad="31750"/>
          </a:effectLst>
        </p:spPr>
        <p:style>
          <a:lnRef idx="1">
            <a:schemeClr val="accent1"/>
          </a:lnRef>
          <a:fillRef idx="0">
            <a:schemeClr val="accent1"/>
          </a:fillRef>
          <a:effectRef idx="0">
            <a:schemeClr val="accent1"/>
          </a:effectRef>
          <a:fontRef idx="minor">
            <a:schemeClr val="tx1"/>
          </a:fontRef>
        </p:style>
      </p:cxnSp>
      <p:sp>
        <p:nvSpPr>
          <p:cNvPr id="1027" name="正方形/長方形 1026"/>
          <p:cNvSpPr/>
          <p:nvPr/>
        </p:nvSpPr>
        <p:spPr>
          <a:xfrm>
            <a:off x="177645" y="191852"/>
            <a:ext cx="7192369" cy="10300678"/>
          </a:xfrm>
          <a:prstGeom prst="rect">
            <a:avLst/>
          </a:prstGeom>
          <a:ln w="76200">
            <a:solidFill>
              <a:srgbClr val="00B050"/>
            </a:solid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9" name="テキスト ボックス 1028"/>
          <p:cNvSpPr txBox="1"/>
          <p:nvPr/>
        </p:nvSpPr>
        <p:spPr>
          <a:xfrm flipH="1">
            <a:off x="6796909" y="5737164"/>
            <a:ext cx="461665" cy="2387498"/>
          </a:xfrm>
          <a:prstGeom prst="rect">
            <a:avLst/>
          </a:prstGeom>
          <a:ln w="28575">
            <a:solidFill>
              <a:srgbClr val="FFCCCC"/>
            </a:solidFill>
          </a:ln>
        </p:spPr>
        <p:style>
          <a:lnRef idx="2">
            <a:schemeClr val="accent5"/>
          </a:lnRef>
          <a:fillRef idx="1">
            <a:schemeClr val="lt1"/>
          </a:fillRef>
          <a:effectRef idx="0">
            <a:schemeClr val="accent5"/>
          </a:effectRef>
          <a:fontRef idx="minor">
            <a:schemeClr val="dk1"/>
          </a:fontRef>
        </p:style>
        <p:txBody>
          <a:bodyPr vert="eaVert" wrap="square" rtlCol="0" anchor="ctr" anchorCtr="1">
            <a:spAutoFit/>
          </a:bodyPr>
          <a:lstStyle/>
          <a:p>
            <a:pPr algn="ctr"/>
            <a:r>
              <a:rPr lang="ja-JP" altLang="en-US" sz="1800" b="1" dirty="0">
                <a:ln w="0"/>
                <a:solidFill>
                  <a:srgbClr val="FF0066"/>
                </a:solidFill>
                <a:latin typeface="+mj-ea"/>
                <a:ea typeface="+mj-ea"/>
                <a:cs typeface="メイリオ" pitchFamily="50" charset="-128"/>
              </a:rPr>
              <a:t>七浦の里の元旦は</a:t>
            </a:r>
            <a:r>
              <a:rPr lang="en-US" altLang="ja-JP" sz="1800" b="1" dirty="0">
                <a:ln w="0"/>
                <a:solidFill>
                  <a:srgbClr val="FF0066"/>
                </a:solidFill>
                <a:latin typeface="+mj-ea"/>
                <a:ea typeface="+mj-ea"/>
                <a:cs typeface="メイリオ" pitchFamily="50" charset="-128"/>
              </a:rPr>
              <a:t>…</a:t>
            </a:r>
            <a:r>
              <a:rPr lang="ja-JP" altLang="en-US" sz="1800" b="1" dirty="0">
                <a:ln w="0"/>
                <a:solidFill>
                  <a:srgbClr val="FF0066"/>
                </a:solidFill>
                <a:latin typeface="+mj-ea"/>
                <a:ea typeface="+mj-ea"/>
                <a:cs typeface="メイリオ" pitchFamily="50" charset="-128"/>
              </a:rPr>
              <a:t>？</a:t>
            </a:r>
            <a:endParaRPr kumimoji="1" lang="en-US" altLang="ja-JP" sz="1800" b="1" dirty="0">
              <a:ln w="0"/>
              <a:solidFill>
                <a:srgbClr val="FF0066"/>
              </a:solidFill>
              <a:latin typeface="+mj-ea"/>
              <a:ea typeface="+mj-ea"/>
              <a:cs typeface="メイリオ" pitchFamily="50" charset="-128"/>
            </a:endParaRPr>
          </a:p>
        </p:txBody>
      </p:sp>
      <p:sp>
        <p:nvSpPr>
          <p:cNvPr id="47" name="テキスト ボックス 46"/>
          <p:cNvSpPr txBox="1"/>
          <p:nvPr/>
        </p:nvSpPr>
        <p:spPr>
          <a:xfrm flipH="1">
            <a:off x="5868271" y="5667562"/>
            <a:ext cx="923330" cy="4788387"/>
          </a:xfrm>
          <a:prstGeom prst="rect">
            <a:avLst/>
          </a:prstGeom>
          <a:noFill/>
        </p:spPr>
        <p:txBody>
          <a:bodyPr vert="eaVert" wrap="square" rtlCol="0">
            <a:spAutoFit/>
          </a:bodyPr>
          <a:lstStyle/>
          <a:p>
            <a:r>
              <a:rPr lang="ja-JP" altLang="en-US" sz="1200" dirty="0">
                <a:latin typeface="メイリオ" pitchFamily="50" charset="-128"/>
                <a:ea typeface="メイリオ" pitchFamily="50" charset="-128"/>
                <a:cs typeface="メイリオ" pitchFamily="50" charset="-128"/>
              </a:rPr>
              <a:t>　あけましておめでとうございます！元旦も七浦の里は元気に営業しました。新年ということで、神棚にお詣りしたり、お汁粉</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お餅はのどにつっかえるといけないので、さつまいもにしました</a:t>
            </a:r>
            <a:r>
              <a:rPr lang="en-US" altLang="ja-JP" sz="1200" dirty="0">
                <a:latin typeface="メイリオ" pitchFamily="50" charset="-128"/>
                <a:ea typeface="メイリオ" pitchFamily="50" charset="-128"/>
                <a:cs typeface="メイリオ" pitchFamily="50" charset="-128"/>
              </a:rPr>
              <a:t>)</a:t>
            </a:r>
            <a:r>
              <a:rPr lang="ja-JP" altLang="en-US" sz="1200" dirty="0">
                <a:latin typeface="メイリオ" pitchFamily="50" charset="-128"/>
                <a:ea typeface="メイリオ" pitchFamily="50" charset="-128"/>
                <a:cs typeface="メイリオ" pitchFamily="50" charset="-128"/>
              </a:rPr>
              <a:t>を食べたり、職員お手製の「超大吉」入りのおみくじを楽しみました。</a:t>
            </a:r>
            <a:endParaRPr lang="en-US" altLang="ja-JP" sz="1200" dirty="0">
              <a:latin typeface="メイリオ" pitchFamily="50" charset="-128"/>
              <a:ea typeface="メイリオ" pitchFamily="50" charset="-128"/>
              <a:cs typeface="メイリオ" pitchFamily="50" charset="-128"/>
            </a:endParaRPr>
          </a:p>
        </p:txBody>
      </p:sp>
      <p:sp>
        <p:nvSpPr>
          <p:cNvPr id="59" name="テキスト ボックス 58"/>
          <p:cNvSpPr txBox="1"/>
          <p:nvPr/>
        </p:nvSpPr>
        <p:spPr>
          <a:xfrm>
            <a:off x="3049674" y="9899101"/>
            <a:ext cx="2381025" cy="461665"/>
          </a:xfrm>
          <a:prstGeom prst="rect">
            <a:avLst/>
          </a:prstGeom>
          <a:noFill/>
        </p:spPr>
        <p:txBody>
          <a:bodyPr wrap="square" rtlCol="0">
            <a:spAutoFit/>
          </a:bodyPr>
          <a:lstStyle/>
          <a:p>
            <a:r>
              <a:rPr kumimoji="1" lang="ja-JP" altLang="en-US" sz="2400" dirty="0">
                <a:solidFill>
                  <a:schemeClr val="bg1"/>
                </a:solidFill>
              </a:rPr>
              <a:t>○○○○○○○</a:t>
            </a:r>
          </a:p>
        </p:txBody>
      </p:sp>
      <p:sp>
        <p:nvSpPr>
          <p:cNvPr id="38" name="テキスト ボックス 37"/>
          <p:cNvSpPr txBox="1"/>
          <p:nvPr/>
        </p:nvSpPr>
        <p:spPr>
          <a:xfrm>
            <a:off x="2199055" y="9095100"/>
            <a:ext cx="507831" cy="1401939"/>
          </a:xfrm>
          <a:prstGeom prst="rect">
            <a:avLst/>
          </a:prstGeom>
          <a:noFill/>
        </p:spPr>
        <p:txBody>
          <a:bodyPr vert="eaVert" wrap="square" rtlCol="0">
            <a:spAutoFit/>
          </a:bodyPr>
          <a:lstStyle/>
          <a:p>
            <a:r>
              <a:rPr kumimoji="1" lang="ja-JP" altLang="en-US" spc="600" dirty="0">
                <a:solidFill>
                  <a:schemeClr val="bg1"/>
                </a:solidFill>
                <a:latin typeface="HGP創英角ﾎﾟｯﾌﾟ体" pitchFamily="50" charset="-128"/>
                <a:ea typeface="HGP創英角ﾎﾟｯﾌﾟ体" pitchFamily="50" charset="-128"/>
                <a:cs typeface="メイリオ" pitchFamily="50" charset="-128"/>
              </a:rPr>
              <a:t>みどころ</a:t>
            </a:r>
          </a:p>
        </p:txBody>
      </p:sp>
      <p:sp>
        <p:nvSpPr>
          <p:cNvPr id="26" name="テキスト ボックス 25">
            <a:extLst>
              <a:ext uri="{FF2B5EF4-FFF2-40B4-BE49-F238E27FC236}">
                <a16:creationId xmlns:a16="http://schemas.microsoft.com/office/drawing/2014/main" id="{8D82762F-21D3-400D-B083-6F11CBA55BFC}"/>
              </a:ext>
            </a:extLst>
          </p:cNvPr>
          <p:cNvSpPr txBox="1"/>
          <p:nvPr/>
        </p:nvSpPr>
        <p:spPr>
          <a:xfrm>
            <a:off x="6275147" y="3058591"/>
            <a:ext cx="952090" cy="10618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２０２</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a:t>
            </a:r>
            <a:endParaRPr lang="en-US" altLang="ja-JP" sz="1000" dirty="0">
              <a:latin typeface="メイリオ" panose="020B0604030504040204" pitchFamily="50" charset="-128"/>
              <a:ea typeface="メイリオ" panose="020B0604030504040204" pitchFamily="50" charset="-128"/>
            </a:endParaRPr>
          </a:p>
          <a:p>
            <a:pPr algn="ctr"/>
            <a:r>
              <a:rPr kumimoji="1" lang="en-US" altLang="ja-JP" sz="1000" dirty="0">
                <a:latin typeface="メイリオ" panose="020B0604030504040204" pitchFamily="50" charset="-128"/>
                <a:ea typeface="メイリオ" panose="020B0604030504040204" pitchFamily="50" charset="-128"/>
              </a:rPr>
              <a:t>2</a:t>
            </a:r>
            <a:r>
              <a:rPr kumimoji="1" lang="ja-JP" altLang="en-US" sz="1000" dirty="0">
                <a:latin typeface="メイリオ" panose="020B0604030504040204" pitchFamily="50" charset="-128"/>
                <a:ea typeface="メイリオ" panose="020B0604030504040204" pitchFamily="50" charset="-128"/>
              </a:rPr>
              <a:t>月</a:t>
            </a:r>
            <a:r>
              <a:rPr lang="ja-JP" altLang="en-US" sz="1000" dirty="0">
                <a:latin typeface="メイリオ" panose="020B0604030504040204" pitchFamily="50" charset="-128"/>
                <a:ea typeface="メイリオ" panose="020B0604030504040204" pitchFamily="50" charset="-128"/>
              </a:rPr>
              <a:t>１</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第１２</a:t>
            </a:r>
            <a:r>
              <a:rPr lang="en-US" altLang="ja-JP" sz="1000" dirty="0">
                <a:latin typeface="メイリオ" panose="020B0604030504040204" pitchFamily="50" charset="-128"/>
                <a:ea typeface="メイリオ" panose="020B0604030504040204" pitchFamily="50" charset="-128"/>
              </a:rPr>
              <a:t>3</a:t>
            </a:r>
            <a:r>
              <a:rPr lang="ja-JP" altLang="en-US" sz="1000" dirty="0">
                <a:latin typeface="メイリオ" panose="020B0604030504040204" pitchFamily="50" charset="-128"/>
                <a:ea typeface="メイリオ" panose="020B0604030504040204" pitchFamily="50" charset="-128"/>
              </a:rPr>
              <a:t>号</a:t>
            </a:r>
            <a:endParaRPr lang="en-US" altLang="ja-JP" sz="1000" dirty="0">
              <a:latin typeface="メイリオ" panose="020B0604030504040204" pitchFamily="50" charset="-128"/>
              <a:ea typeface="メイリオ" panose="020B0604030504040204" pitchFamily="50" charset="-128"/>
            </a:endParaRPr>
          </a:p>
          <a:p>
            <a:pPr algn="ctr">
              <a:lnSpc>
                <a:spcPct val="150000"/>
              </a:lnSpc>
            </a:pPr>
            <a:r>
              <a:rPr lang="ja-JP" altLang="en-US" sz="1000" dirty="0">
                <a:latin typeface="メイリオ" panose="020B0604030504040204" pitchFamily="50" charset="-128"/>
                <a:ea typeface="メイリオ" panose="020B0604030504040204" pitchFamily="50" charset="-128"/>
              </a:rPr>
              <a:t>発行　</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七浦の里</a:t>
            </a:r>
            <a:endParaRPr lang="en-US" altLang="ja-JP" sz="10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７７－２２２７</a:t>
            </a:r>
          </a:p>
        </p:txBody>
      </p:sp>
      <p:sp>
        <p:nvSpPr>
          <p:cNvPr id="27" name="四角形: 角を丸くする 26">
            <a:extLst>
              <a:ext uri="{FF2B5EF4-FFF2-40B4-BE49-F238E27FC236}">
                <a16:creationId xmlns:a16="http://schemas.microsoft.com/office/drawing/2014/main" id="{3A702C06-E820-4D0B-8DC1-62855A0D2BAE}"/>
              </a:ext>
            </a:extLst>
          </p:cNvPr>
          <p:cNvSpPr/>
          <p:nvPr/>
        </p:nvSpPr>
        <p:spPr>
          <a:xfrm>
            <a:off x="278660" y="8976778"/>
            <a:ext cx="3550119" cy="1396207"/>
          </a:xfrm>
          <a:prstGeom prst="roundRect">
            <a:avLst>
              <a:gd name="adj" fmla="val 203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≪お知らせ≫</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日頃より七浦の里の運営にご協力頂き感謝申し上げます。</a:t>
            </a:r>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新型コロナウイルスの流行に伴い、現在ご利用者と直接触れ合うボランティア活動は中止させて頂いております。再開に関しましては、情勢に合わせて検討いたします。皆様のご理解、ご協力をよろしくお願い申し上げます。</a:t>
            </a:r>
            <a:endParaRPr kumimoji="1" lang="ja-JP" altLang="en-US" sz="1200" dirty="0"/>
          </a:p>
        </p:txBody>
      </p:sp>
      <p:sp>
        <p:nvSpPr>
          <p:cNvPr id="86" name="テキスト ボックス 85">
            <a:extLst>
              <a:ext uri="{FF2B5EF4-FFF2-40B4-BE49-F238E27FC236}">
                <a16:creationId xmlns:a16="http://schemas.microsoft.com/office/drawing/2014/main" id="{2C9FFD92-5F2D-411C-AD11-89F783784A66}"/>
              </a:ext>
            </a:extLst>
          </p:cNvPr>
          <p:cNvSpPr txBox="1"/>
          <p:nvPr/>
        </p:nvSpPr>
        <p:spPr>
          <a:xfrm>
            <a:off x="3409288" y="5765922"/>
            <a:ext cx="461665" cy="2496222"/>
          </a:xfrm>
          <a:prstGeom prst="rect">
            <a:avLst/>
          </a:prstGeom>
          <a:noFill/>
          <a:ln w="38100">
            <a:solidFill>
              <a:srgbClr val="FFFF00"/>
            </a:solidFill>
            <a:prstDash val="solid"/>
          </a:ln>
        </p:spPr>
        <p:txBody>
          <a:bodyPr vert="eaVert" wrap="square" rtlCol="0" anchor="ctr" anchorCtr="1">
            <a:spAutoFit/>
          </a:bodyPr>
          <a:lstStyle/>
          <a:p>
            <a:r>
              <a:rPr lang="ja-JP" altLang="en-US" sz="1800" b="1" dirty="0">
                <a:solidFill>
                  <a:srgbClr val="F3740B"/>
                </a:solidFill>
                <a:latin typeface="+mj-ea"/>
                <a:ea typeface="+mj-ea"/>
              </a:rPr>
              <a:t>～</a:t>
            </a:r>
            <a:r>
              <a:rPr kumimoji="1" lang="ja-JP" altLang="en-US" sz="1800" b="1" dirty="0">
                <a:solidFill>
                  <a:srgbClr val="F3740B"/>
                </a:solidFill>
                <a:latin typeface="+mj-ea"/>
                <a:ea typeface="+mj-ea"/>
              </a:rPr>
              <a:t>手作りおやつ作り～</a:t>
            </a:r>
          </a:p>
        </p:txBody>
      </p:sp>
      <p:sp>
        <p:nvSpPr>
          <p:cNvPr id="87" name="テキスト ボックス 86">
            <a:extLst>
              <a:ext uri="{FF2B5EF4-FFF2-40B4-BE49-F238E27FC236}">
                <a16:creationId xmlns:a16="http://schemas.microsoft.com/office/drawing/2014/main" id="{570EB9B6-AB2F-44FA-A2B6-14B30E4A0828}"/>
              </a:ext>
            </a:extLst>
          </p:cNvPr>
          <p:cNvSpPr txBox="1"/>
          <p:nvPr/>
        </p:nvSpPr>
        <p:spPr>
          <a:xfrm>
            <a:off x="183346" y="5719840"/>
            <a:ext cx="3139321" cy="1754318"/>
          </a:xfrm>
          <a:prstGeom prst="rect">
            <a:avLst/>
          </a:prstGeom>
          <a:noFill/>
        </p:spPr>
        <p:txBody>
          <a:bodyPr vert="eaVert" wrap="square" rtlCol="0">
            <a:spAutoFit/>
          </a:bodyPr>
          <a:lstStyle/>
          <a:p>
            <a:r>
              <a:rPr kumimoji="1" lang="ja-JP" altLang="en-US" sz="1200" dirty="0">
                <a:latin typeface="メイリオ" panose="020B0604030504040204" pitchFamily="50" charset="-128"/>
                <a:ea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rPr>
              <a:t>１月のとある日の午後、七浦の里では、せっせとおやつ作りが行われていました。今日のおやつは生クリームたっぷりのオレンジゼリーです。ご利用者にも生クリームをデコレーションしてもらって完成です！</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いざ実食</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。あー、おいしい♪生クリームの甘さとゼリーのさっぱり感のハーモニー♪来月は何を作ろうか楽しみです。</a:t>
            </a:r>
            <a:endParaRPr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CA0E979-8BDD-4375-8A5E-F3241DA2D4A8}"/>
              </a:ext>
            </a:extLst>
          </p:cNvPr>
          <p:cNvSpPr txBox="1"/>
          <p:nvPr/>
        </p:nvSpPr>
        <p:spPr>
          <a:xfrm>
            <a:off x="1314450" y="320415"/>
            <a:ext cx="4287008" cy="461665"/>
          </a:xfrm>
          <a:prstGeom prst="rect">
            <a:avLst/>
          </a:prstGeom>
          <a:ln w="28575">
            <a:solidFill>
              <a:srgbClr val="92D05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solidFill>
                  <a:srgbClr val="FF0000"/>
                </a:solidFill>
              </a:rPr>
              <a:t>♪笑顔いっぱいの新年会♪</a:t>
            </a:r>
          </a:p>
        </p:txBody>
      </p:sp>
      <p:sp>
        <p:nvSpPr>
          <p:cNvPr id="50" name="テキスト ボックス 49">
            <a:extLst>
              <a:ext uri="{FF2B5EF4-FFF2-40B4-BE49-F238E27FC236}">
                <a16:creationId xmlns:a16="http://schemas.microsoft.com/office/drawing/2014/main" id="{CC2CD2DD-869F-4B20-B890-E00CB6E66FE4}"/>
              </a:ext>
            </a:extLst>
          </p:cNvPr>
          <p:cNvSpPr txBox="1"/>
          <p:nvPr/>
        </p:nvSpPr>
        <p:spPr>
          <a:xfrm rot="10800000" flipH="1" flipV="1">
            <a:off x="6297239" y="4202059"/>
            <a:ext cx="939583" cy="1252266"/>
          </a:xfrm>
          <a:prstGeom prst="rect">
            <a:avLst/>
          </a:prstGeom>
          <a:ln w="28575" cap="rnd" cmpd="dbl">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介護の相談</a:t>
            </a:r>
            <a:endParaRPr lang="en-US" altLang="ja-JP" sz="900"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　承ります！</a:t>
            </a:r>
            <a:endParaRPr kumimoji="1" lang="en-US" altLang="ja-JP" sz="900" dirty="0">
              <a:solidFill>
                <a:srgbClr val="FF0000"/>
              </a:solidFill>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介護の不安や悩みごとなど、お気軽にご相談下さい</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担当　佐藤</a:t>
            </a:r>
            <a:endParaRPr lang="en-US" altLang="ja-JP" sz="9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B386409C-3088-4C25-9AB2-32462EA51D4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0408" r="22917" b="22438"/>
          <a:stretch/>
        </p:blipFill>
        <p:spPr>
          <a:xfrm>
            <a:off x="175374" y="883820"/>
            <a:ext cx="1914194" cy="1473566"/>
          </a:xfrm>
          <a:prstGeom prst="rect">
            <a:avLst/>
          </a:prstGeom>
          <a:ln>
            <a:noFill/>
          </a:ln>
          <a:effectLst>
            <a:softEdge rad="112500"/>
          </a:effectLst>
        </p:spPr>
      </p:pic>
      <p:pic>
        <p:nvPicPr>
          <p:cNvPr id="9" name="図 8">
            <a:extLst>
              <a:ext uri="{FF2B5EF4-FFF2-40B4-BE49-F238E27FC236}">
                <a16:creationId xmlns:a16="http://schemas.microsoft.com/office/drawing/2014/main" id="{19A63852-6297-4677-A610-511F58891B9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2808"/>
          <a:stretch/>
        </p:blipFill>
        <p:spPr>
          <a:xfrm>
            <a:off x="3935210" y="5799924"/>
            <a:ext cx="1975235" cy="1274286"/>
          </a:xfrm>
          <a:prstGeom prst="rect">
            <a:avLst/>
          </a:prstGeom>
          <a:ln>
            <a:noFill/>
          </a:ln>
          <a:effectLst>
            <a:softEdge rad="112500"/>
          </a:effectLst>
        </p:spPr>
      </p:pic>
      <p:pic>
        <p:nvPicPr>
          <p:cNvPr id="14" name="図 13">
            <a:extLst>
              <a:ext uri="{FF2B5EF4-FFF2-40B4-BE49-F238E27FC236}">
                <a16:creationId xmlns:a16="http://schemas.microsoft.com/office/drawing/2014/main" id="{8308049D-AA01-41DB-A3CF-9E8027684F0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2407" r="4536"/>
          <a:stretch/>
        </p:blipFill>
        <p:spPr>
          <a:xfrm>
            <a:off x="3946811" y="8831094"/>
            <a:ext cx="1984788" cy="1344185"/>
          </a:xfrm>
          <a:prstGeom prst="rect">
            <a:avLst/>
          </a:prstGeom>
          <a:ln>
            <a:noFill/>
          </a:ln>
          <a:effectLst>
            <a:softEdge rad="112500"/>
          </a:effectLst>
        </p:spPr>
      </p:pic>
      <p:pic>
        <p:nvPicPr>
          <p:cNvPr id="17" name="図 16">
            <a:extLst>
              <a:ext uri="{FF2B5EF4-FFF2-40B4-BE49-F238E27FC236}">
                <a16:creationId xmlns:a16="http://schemas.microsoft.com/office/drawing/2014/main" id="{7DCEEE34-5056-4DE0-84D0-D38BAE6F42F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1433" r="4351"/>
          <a:stretch/>
        </p:blipFill>
        <p:spPr>
          <a:xfrm>
            <a:off x="4308835" y="2436717"/>
            <a:ext cx="1891254" cy="1333168"/>
          </a:xfrm>
          <a:prstGeom prst="rect">
            <a:avLst/>
          </a:prstGeom>
          <a:ln>
            <a:noFill/>
          </a:ln>
          <a:effectLst>
            <a:softEdge rad="112500"/>
          </a:effectLst>
        </p:spPr>
      </p:pic>
      <p:pic>
        <p:nvPicPr>
          <p:cNvPr id="24" name="図 23">
            <a:extLst>
              <a:ext uri="{FF2B5EF4-FFF2-40B4-BE49-F238E27FC236}">
                <a16:creationId xmlns:a16="http://schemas.microsoft.com/office/drawing/2014/main" id="{EF84FA57-D5C3-4920-A7D6-C2B8E999B51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4152" r="9318"/>
          <a:stretch/>
        </p:blipFill>
        <p:spPr>
          <a:xfrm>
            <a:off x="4314981" y="906238"/>
            <a:ext cx="1959953" cy="1440564"/>
          </a:xfrm>
          <a:prstGeom prst="rect">
            <a:avLst/>
          </a:prstGeom>
          <a:ln>
            <a:noFill/>
          </a:ln>
          <a:effectLst>
            <a:softEdge rad="112500"/>
          </a:effectLst>
        </p:spPr>
      </p:pic>
      <p:pic>
        <p:nvPicPr>
          <p:cNvPr id="29" name="図 28">
            <a:extLst>
              <a:ext uri="{FF2B5EF4-FFF2-40B4-BE49-F238E27FC236}">
                <a16:creationId xmlns:a16="http://schemas.microsoft.com/office/drawing/2014/main" id="{456D73BD-6596-46AC-959B-2CA5737FAECF}"/>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28851"/>
          <a:stretch/>
        </p:blipFill>
        <p:spPr>
          <a:xfrm>
            <a:off x="198053" y="2418940"/>
            <a:ext cx="1868836" cy="1477475"/>
          </a:xfrm>
          <a:prstGeom prst="rect">
            <a:avLst/>
          </a:prstGeom>
          <a:ln>
            <a:noFill/>
          </a:ln>
          <a:effectLst>
            <a:softEdge rad="112500"/>
          </a:effectLst>
        </p:spPr>
      </p:pic>
      <p:pic>
        <p:nvPicPr>
          <p:cNvPr id="34" name="図 33">
            <a:extLst>
              <a:ext uri="{FF2B5EF4-FFF2-40B4-BE49-F238E27FC236}">
                <a16:creationId xmlns:a16="http://schemas.microsoft.com/office/drawing/2014/main" id="{9C435613-036A-472A-A500-971A62209811}"/>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914" t="5105" r="30127" b="33608"/>
          <a:stretch/>
        </p:blipFill>
        <p:spPr>
          <a:xfrm>
            <a:off x="223761" y="3935046"/>
            <a:ext cx="1893295" cy="1519280"/>
          </a:xfrm>
          <a:prstGeom prst="rect">
            <a:avLst/>
          </a:prstGeom>
          <a:ln>
            <a:noFill/>
          </a:ln>
          <a:effectLst>
            <a:softEdge rad="112500"/>
          </a:effectLst>
        </p:spPr>
      </p:pic>
      <p:pic>
        <p:nvPicPr>
          <p:cNvPr id="36" name="図 35">
            <a:extLst>
              <a:ext uri="{FF2B5EF4-FFF2-40B4-BE49-F238E27FC236}">
                <a16:creationId xmlns:a16="http://schemas.microsoft.com/office/drawing/2014/main" id="{69761973-E5B8-4CB4-9CB4-CE1AF01875C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4550" r="14127"/>
          <a:stretch/>
        </p:blipFill>
        <p:spPr>
          <a:xfrm>
            <a:off x="3953250" y="7280559"/>
            <a:ext cx="1943371" cy="1344186"/>
          </a:xfrm>
          <a:prstGeom prst="rect">
            <a:avLst/>
          </a:prstGeom>
          <a:ln>
            <a:noFill/>
          </a:ln>
          <a:effectLst>
            <a:softEdge rad="112500"/>
          </a:effectLst>
        </p:spPr>
      </p:pic>
      <p:pic>
        <p:nvPicPr>
          <p:cNvPr id="6" name="図 5">
            <a:extLst>
              <a:ext uri="{FF2B5EF4-FFF2-40B4-BE49-F238E27FC236}">
                <a16:creationId xmlns:a16="http://schemas.microsoft.com/office/drawing/2014/main" id="{29BF0C02-3767-46EE-B296-C1F429C5492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2336" r="12096"/>
          <a:stretch/>
        </p:blipFill>
        <p:spPr>
          <a:xfrm>
            <a:off x="126004" y="7382847"/>
            <a:ext cx="1781315" cy="1528161"/>
          </a:xfrm>
          <a:prstGeom prst="rect">
            <a:avLst/>
          </a:prstGeom>
          <a:ln>
            <a:noFill/>
          </a:ln>
          <a:effectLst>
            <a:softEdge rad="112500"/>
          </a:effectLst>
        </p:spPr>
      </p:pic>
      <p:pic>
        <p:nvPicPr>
          <p:cNvPr id="8" name="図 7">
            <a:extLst>
              <a:ext uri="{FF2B5EF4-FFF2-40B4-BE49-F238E27FC236}">
                <a16:creationId xmlns:a16="http://schemas.microsoft.com/office/drawing/2014/main" id="{E4C37136-1E57-4CA7-A6CE-94522A660147}"/>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11174" r="27746"/>
          <a:stretch/>
        </p:blipFill>
        <p:spPr>
          <a:xfrm>
            <a:off x="1753007" y="7371355"/>
            <a:ext cx="1659374" cy="1528161"/>
          </a:xfrm>
          <a:prstGeom prst="rect">
            <a:avLst/>
          </a:prstGeom>
          <a:ln>
            <a:noFill/>
          </a:ln>
          <a:effectLst>
            <a:softEdge rad="112500"/>
          </a:effectLst>
        </p:spPr>
      </p:pic>
      <p:pic>
        <p:nvPicPr>
          <p:cNvPr id="12" name="図 11">
            <a:extLst>
              <a:ext uri="{FF2B5EF4-FFF2-40B4-BE49-F238E27FC236}">
                <a16:creationId xmlns:a16="http://schemas.microsoft.com/office/drawing/2014/main" id="{8221DAE6-F76F-44E7-AF08-11D8ADEBE8C3}"/>
              </a:ext>
            </a:extLst>
          </p:cNvPr>
          <p:cNvPicPr>
            <a:picLocks noChangeAspect="1"/>
          </p:cNvPicPr>
          <p:nvPr/>
        </p:nvPicPr>
        <p:blipFill rotWithShape="1">
          <a:blip r:embed="rId13" cstate="print">
            <a:extLst>
              <a:ext uri="{28A0092B-C50C-407E-A947-70E740481C1C}">
                <a14:useLocalDpi xmlns:a14="http://schemas.microsoft.com/office/drawing/2010/main" val="0"/>
              </a:ext>
            </a:extLst>
          </a:blip>
          <a:srcRect l="23095" t="5573" r="12950"/>
          <a:stretch/>
        </p:blipFill>
        <p:spPr>
          <a:xfrm>
            <a:off x="4357830" y="3862920"/>
            <a:ext cx="1866758" cy="1550355"/>
          </a:xfrm>
          <a:prstGeom prst="rect">
            <a:avLst/>
          </a:prstGeom>
          <a:ln>
            <a:noFill/>
          </a:ln>
          <a:effectLst>
            <a:softEdge rad="112500"/>
          </a:effectLst>
        </p:spPr>
      </p:pic>
    </p:spTree>
    <p:extLst>
      <p:ext uri="{BB962C8B-B14F-4D97-AF65-F5344CB8AC3E}">
        <p14:creationId xmlns:p14="http://schemas.microsoft.com/office/powerpoint/2010/main" val="958442999"/>
      </p:ext>
    </p:extLst>
  </p:cSld>
  <p:clrMapOvr>
    <a:masterClrMapping/>
  </p:clrMapOvr>
</p:sld>
</file>

<file path=ppt/theme/theme1.xml><?xml version="1.0" encoding="utf-8"?>
<a:theme xmlns:a="http://schemas.openxmlformats.org/drawingml/2006/main" name="A4サイズ新規ファイ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21259_september_class_newspaper (1)</Template>
  <TotalTime>4032</TotalTime>
  <Words>421</Words>
  <Application>Microsoft Office PowerPoint</Application>
  <PresentationFormat>ユーザー設定</PresentationFormat>
  <Paragraphs>27</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Ｐゴシック</vt:lpstr>
      <vt:lpstr>メイリオ</vt:lpstr>
      <vt:lpstr>Arial</vt:lpstr>
      <vt:lpstr>Calibri</vt:lpstr>
      <vt:lpstr>A4サイズ新規ファイル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fukushi41</dc:creator>
  <cp:lastModifiedBy>FUKUSHI-51</cp:lastModifiedBy>
  <cp:revision>178</cp:revision>
  <cp:lastPrinted>2021-10-31T00:35:00Z</cp:lastPrinted>
  <dcterms:created xsi:type="dcterms:W3CDTF">2020-05-16T04:18:24Z</dcterms:created>
  <dcterms:modified xsi:type="dcterms:W3CDTF">2022-01-28T07:09:07Z</dcterms:modified>
</cp:coreProperties>
</file>