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7561263" cy="10693400"/>
  <p:notesSz cx="6805613" cy="9939338"/>
  <p:defaultText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79">
          <p15:clr>
            <a:srgbClr val="A4A3A4"/>
          </p15:clr>
        </p15:guide>
        <p15:guide id="2" orient="horz" pos="6725">
          <p15:clr>
            <a:srgbClr val="A4A3A4"/>
          </p15:clr>
        </p15:guide>
        <p15:guide id="3" orient="horz" pos="3368">
          <p15:clr>
            <a:srgbClr val="A4A3A4"/>
          </p15:clr>
        </p15:guide>
        <p15:guide id="4" orient="horz" pos="11">
          <p15:clr>
            <a:srgbClr val="A4A3A4"/>
          </p15:clr>
        </p15:guide>
        <p15:guide id="5" orient="horz" pos="1145">
          <p15:clr>
            <a:srgbClr val="A4A3A4"/>
          </p15:clr>
        </p15:guide>
        <p15:guide id="6" orient="horz" pos="4457">
          <p15:clr>
            <a:srgbClr val="A4A3A4"/>
          </p15:clr>
        </p15:guide>
        <p15:guide id="7" orient="horz" pos="5591">
          <p15:clr>
            <a:srgbClr val="A4A3A4"/>
          </p15:clr>
        </p15:guide>
        <p15:guide id="8" pos="23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kushi41" initials="f" lastIdx="2" clrIdx="0">
    <p:extLst>
      <p:ext uri="{19B8F6BF-5375-455C-9EA6-DF929625EA0E}">
        <p15:presenceInfo xmlns:p15="http://schemas.microsoft.com/office/powerpoint/2012/main" userId="fukushi4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2000"/>
    <a:srgbClr val="F3740B"/>
    <a:srgbClr val="FF99CC"/>
    <a:srgbClr val="FFCCCC"/>
    <a:srgbClr val="FDDFE3"/>
    <a:srgbClr val="FFDDDD"/>
    <a:srgbClr val="D8D8D8"/>
    <a:srgbClr val="996633"/>
    <a:srgbClr val="CC9900"/>
    <a:srgbClr val="7A6A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280" autoAdjust="0"/>
  </p:normalViewPr>
  <p:slideViewPr>
    <p:cSldViewPr snapToGrid="0" showGuides="1">
      <p:cViewPr>
        <p:scale>
          <a:sx n="98" d="100"/>
          <a:sy n="98" d="100"/>
        </p:scale>
        <p:origin x="966" y="102"/>
      </p:cViewPr>
      <p:guideLst>
        <p:guide orient="horz" pos="2279"/>
        <p:guide orient="horz" pos="6725"/>
        <p:guide orient="horz" pos="3368"/>
        <p:guide orient="horz" pos="11"/>
        <p:guide orient="horz" pos="1145"/>
        <p:guide orient="horz" pos="4457"/>
        <p:guide orient="horz" pos="5591"/>
        <p:guide pos="2382"/>
      </p:guideLst>
    </p:cSldViewPr>
  </p:slideViewPr>
  <p:outlineViewPr>
    <p:cViewPr>
      <p:scale>
        <a:sx n="33" d="100"/>
        <a:sy n="33" d="100"/>
      </p:scale>
      <p:origin x="0" y="0"/>
    </p:cViewPr>
  </p:outlineViewPr>
  <p:notesTextViewPr>
    <p:cViewPr>
      <p:scale>
        <a:sx n="1" d="1"/>
        <a:sy n="1" d="1"/>
      </p:scale>
      <p:origin x="0" y="0"/>
    </p:cViewPr>
  </p:notesTextViewPr>
  <p:sorterViewPr>
    <p:cViewPr>
      <p:scale>
        <a:sx n="170" d="100"/>
        <a:sy n="1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949687" cy="497367"/>
          </a:xfrm>
          <a:prstGeom prst="rect">
            <a:avLst/>
          </a:prstGeom>
        </p:spPr>
        <p:txBody>
          <a:bodyPr vert="horz" lIns="92226" tIns="46113" rIns="92226" bIns="461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322" y="3"/>
            <a:ext cx="2949686" cy="497367"/>
          </a:xfrm>
          <a:prstGeom prst="rect">
            <a:avLst/>
          </a:prstGeom>
        </p:spPr>
        <p:txBody>
          <a:bodyPr vert="horz" lIns="92226" tIns="46113" rIns="92226" bIns="46113" rtlCol="0"/>
          <a:lstStyle>
            <a:lvl1pPr algn="r">
              <a:defRPr sz="1200"/>
            </a:lvl1pPr>
          </a:lstStyle>
          <a:p>
            <a:fld id="{D29D021F-4E39-42A8-B093-1B06D1385D39}" type="datetimeFigureOut">
              <a:rPr kumimoji="1" lang="ja-JP" altLang="en-US" smtClean="0"/>
              <a:t>2021/9/27</a:t>
            </a:fld>
            <a:endParaRPr kumimoji="1" lang="ja-JP" altLang="en-US"/>
          </a:p>
        </p:txBody>
      </p:sp>
      <p:sp>
        <p:nvSpPr>
          <p:cNvPr id="4" name="スライド イメージ プレースホルダー 3"/>
          <p:cNvSpPr>
            <a:spLocks noGrp="1" noRot="1" noChangeAspect="1"/>
          </p:cNvSpPr>
          <p:nvPr>
            <p:ph type="sldImg" idx="2"/>
          </p:nvPr>
        </p:nvSpPr>
        <p:spPr>
          <a:xfrm>
            <a:off x="2085975" y="744538"/>
            <a:ext cx="2633663" cy="3729037"/>
          </a:xfrm>
          <a:prstGeom prst="rect">
            <a:avLst/>
          </a:prstGeom>
          <a:noFill/>
          <a:ln w="12700">
            <a:solidFill>
              <a:prstClr val="black"/>
            </a:solidFill>
          </a:ln>
        </p:spPr>
        <p:txBody>
          <a:bodyPr vert="horz" lIns="92226" tIns="46113" rIns="92226" bIns="46113" rtlCol="0" anchor="ctr"/>
          <a:lstStyle/>
          <a:p>
            <a:endParaRPr lang="ja-JP" altLang="en-US"/>
          </a:p>
        </p:txBody>
      </p:sp>
      <p:sp>
        <p:nvSpPr>
          <p:cNvPr id="5" name="ノート プレースホルダー 4"/>
          <p:cNvSpPr>
            <a:spLocks noGrp="1"/>
          </p:cNvSpPr>
          <p:nvPr>
            <p:ph type="body" sz="quarter" idx="3"/>
          </p:nvPr>
        </p:nvSpPr>
        <p:spPr>
          <a:xfrm>
            <a:off x="680082" y="4720985"/>
            <a:ext cx="5445453" cy="4473102"/>
          </a:xfrm>
          <a:prstGeom prst="rect">
            <a:avLst/>
          </a:prstGeom>
        </p:spPr>
        <p:txBody>
          <a:bodyPr vert="horz" lIns="92226" tIns="46113" rIns="92226" bIns="461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372"/>
            <a:ext cx="2949687" cy="497366"/>
          </a:xfrm>
          <a:prstGeom prst="rect">
            <a:avLst/>
          </a:prstGeom>
        </p:spPr>
        <p:txBody>
          <a:bodyPr vert="horz" lIns="92226" tIns="46113" rIns="92226" bIns="461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322" y="9440372"/>
            <a:ext cx="2949686" cy="497366"/>
          </a:xfrm>
          <a:prstGeom prst="rect">
            <a:avLst/>
          </a:prstGeom>
        </p:spPr>
        <p:txBody>
          <a:bodyPr vert="horz" lIns="92226" tIns="46113" rIns="92226" bIns="46113" rtlCol="0" anchor="b"/>
          <a:lstStyle>
            <a:lvl1pPr algn="r">
              <a:defRPr sz="1200"/>
            </a:lvl1pPr>
          </a:lstStyle>
          <a:p>
            <a:fld id="{BC1FBE58-A02E-4EA8-B820-566C1A544607}" type="slidenum">
              <a:rPr kumimoji="1" lang="ja-JP" altLang="en-US" smtClean="0"/>
              <a:t>‹#›</a:t>
            </a:fld>
            <a:endParaRPr kumimoji="1" lang="ja-JP" altLang="en-US"/>
          </a:p>
        </p:txBody>
      </p:sp>
    </p:spTree>
    <p:extLst>
      <p:ext uri="{BB962C8B-B14F-4D97-AF65-F5344CB8AC3E}">
        <p14:creationId xmlns:p14="http://schemas.microsoft.com/office/powerpoint/2010/main" val="11172343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C1FBE58-A02E-4EA8-B820-566C1A544607}" type="slidenum">
              <a:rPr kumimoji="1" lang="ja-JP" altLang="en-US" smtClean="0"/>
              <a:t>1</a:t>
            </a:fld>
            <a:endParaRPr kumimoji="1" lang="ja-JP" altLang="en-US"/>
          </a:p>
        </p:txBody>
      </p:sp>
    </p:spTree>
    <p:extLst>
      <p:ext uri="{BB962C8B-B14F-4D97-AF65-F5344CB8AC3E}">
        <p14:creationId xmlns:p14="http://schemas.microsoft.com/office/powerpoint/2010/main" val="2333754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095" y="3321888"/>
            <a:ext cx="6427074" cy="229215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134190" y="6059596"/>
            <a:ext cx="5292884" cy="2732758"/>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7F4BE5E-49AD-4A1F-899F-27EDDE3EAFD8}" type="datetimeFigureOut">
              <a:rPr kumimoji="1" lang="ja-JP" altLang="en-US" smtClean="0"/>
              <a:t>2021/9/27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1229385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060" y="7485380"/>
            <a:ext cx="4536758" cy="883692"/>
          </a:xfrm>
        </p:spPr>
        <p:txBody>
          <a:bodyPr anchor="b"/>
          <a:lstStyle>
            <a:lvl1pPr algn="l">
              <a:defRPr sz="2300" b="1"/>
            </a:lvl1pPr>
          </a:lstStyle>
          <a:p>
            <a:r>
              <a:rPr kumimoji="1" lang="ja-JP" altLang="en-US"/>
              <a:t>マスター タイトルの書式設定</a:t>
            </a:r>
          </a:p>
        </p:txBody>
      </p:sp>
      <p:sp>
        <p:nvSpPr>
          <p:cNvPr id="3" name="図プレースホルダー 2"/>
          <p:cNvSpPr>
            <a:spLocks noGrp="1"/>
          </p:cNvSpPr>
          <p:nvPr>
            <p:ph type="pic" idx="1"/>
          </p:nvPr>
        </p:nvSpPr>
        <p:spPr>
          <a:xfrm>
            <a:off x="1482060" y="955475"/>
            <a:ext cx="4536758" cy="6416040"/>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1482060" y="8369071"/>
            <a:ext cx="4536758" cy="1254989"/>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7F4BE5E-49AD-4A1F-899F-27EDDE3EAFD8}" type="datetimeFigureOut">
              <a:rPr kumimoji="1" lang="ja-JP" altLang="en-US" smtClean="0"/>
              <a:t>2021/9/27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878636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7F4BE5E-49AD-4A1F-899F-27EDDE3EAFD8}" type="datetimeFigureOut">
              <a:rPr kumimoji="1" lang="ja-JP" altLang="en-US" smtClean="0"/>
              <a:t>2021/9/27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3250459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11321" y="472787"/>
            <a:ext cx="1988770" cy="10059717"/>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42388" y="472787"/>
            <a:ext cx="5842913" cy="1005971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7F4BE5E-49AD-4A1F-899F-27EDDE3EAFD8}" type="datetimeFigureOut">
              <a:rPr kumimoji="1" lang="ja-JP" altLang="en-US" smtClean="0"/>
              <a:t>2021/9/27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103893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7F4BE5E-49AD-4A1F-899F-27EDDE3EAFD8}" type="datetimeFigureOut">
              <a:rPr kumimoji="1" lang="ja-JP" altLang="en-US" smtClean="0"/>
              <a:t>2021/9/27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4283720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288" y="6871501"/>
            <a:ext cx="6427074" cy="2123828"/>
          </a:xfrm>
        </p:spPr>
        <p:txBody>
          <a:bodyPr anchor="t"/>
          <a:lstStyle>
            <a:lvl1pPr algn="l">
              <a:defRPr sz="4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97288" y="4532319"/>
            <a:ext cx="6427074" cy="2339181"/>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7F4BE5E-49AD-4A1F-899F-27EDDE3EAFD8}" type="datetimeFigureOut">
              <a:rPr kumimoji="1" lang="ja-JP" altLang="en-US" smtClean="0"/>
              <a:t>2021/9/27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899650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42388" y="2750087"/>
            <a:ext cx="3915841" cy="77824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484250" y="2750087"/>
            <a:ext cx="3915842" cy="77824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7F4BE5E-49AD-4A1F-899F-27EDDE3EAFD8}" type="datetimeFigureOut">
              <a:rPr kumimoji="1" lang="ja-JP" altLang="en-US" smtClean="0"/>
              <a:t>2021/9/27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3824272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4" y="428232"/>
            <a:ext cx="6805137" cy="1782234"/>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78064" y="2393641"/>
            <a:ext cx="3340871" cy="997554"/>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78064" y="3391195"/>
            <a:ext cx="3340871" cy="6161082"/>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841018" y="2393641"/>
            <a:ext cx="3342183" cy="997554"/>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841018" y="3391195"/>
            <a:ext cx="3342183" cy="6161082"/>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7F4BE5E-49AD-4A1F-899F-27EDDE3EAFD8}" type="datetimeFigureOut">
              <a:rPr kumimoji="1" lang="ja-JP" altLang="en-US" smtClean="0"/>
              <a:t>2021/9/27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3660545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7F4BE5E-49AD-4A1F-899F-27EDDE3EAFD8}" type="datetimeFigureOut">
              <a:rPr kumimoji="1" lang="ja-JP" altLang="en-US" smtClean="0"/>
              <a:t>2021/9/27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2710786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7F4BE5E-49AD-4A1F-899F-27EDDE3EAFD8}" type="datetimeFigureOut">
              <a:rPr kumimoji="1" lang="ja-JP" altLang="en-US" smtClean="0"/>
              <a:t>2021/9/27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1512022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9" name="図プレースホルダー 8"/>
          <p:cNvSpPr>
            <a:spLocks noGrp="1"/>
          </p:cNvSpPr>
          <p:nvPr>
            <p:ph type="pic" sz="quarter" idx="10" hasCustomPrompt="1"/>
          </p:nvPr>
        </p:nvSpPr>
        <p:spPr>
          <a:xfrm>
            <a:off x="2556847" y="2118567"/>
            <a:ext cx="3168000" cy="3168000"/>
          </a:xfrm>
          <a:blipFill dpi="0" rotWithShape="1">
            <a:blip r:embed="rId2"/>
            <a:srcRect/>
            <a:tile tx="0" ty="0" sx="25000" sy="25000" flip="none" algn="tl"/>
          </a:blipFill>
        </p:spPr>
        <p:txBody>
          <a:bodyPr>
            <a:normAutofit/>
          </a:bodyPr>
          <a:lstStyle>
            <a:lvl1pPr marL="0" indent="0">
              <a:buNone/>
              <a:defRPr sz="1400">
                <a:solidFill>
                  <a:srgbClr val="FF0000"/>
                </a:solidFill>
                <a:latin typeface="メイリオ" pitchFamily="50" charset="-128"/>
                <a:ea typeface="メイリオ" pitchFamily="50" charset="-128"/>
                <a:cs typeface="メイリオ" pitchFamily="50" charset="-128"/>
              </a:defRPr>
            </a:lvl1pPr>
          </a:lstStyle>
          <a:p>
            <a:r>
              <a:rPr kumimoji="1" lang="ja-JP" altLang="en-US" dirty="0"/>
              <a:t>中央のアイコンをクリックして図を挿入してください</a:t>
            </a:r>
          </a:p>
        </p:txBody>
      </p:sp>
      <p:sp>
        <p:nvSpPr>
          <p:cNvPr id="11" name="図プレースホルダー 10"/>
          <p:cNvSpPr>
            <a:spLocks noGrp="1"/>
          </p:cNvSpPr>
          <p:nvPr>
            <p:ph type="pic" sz="quarter" idx="11" hasCustomPrompt="1"/>
          </p:nvPr>
        </p:nvSpPr>
        <p:spPr>
          <a:xfrm>
            <a:off x="2325522" y="5602500"/>
            <a:ext cx="1443600" cy="1544400"/>
          </a:xfrm>
          <a:blipFill dpi="0" rotWithShape="1">
            <a:blip r:embed="rId3"/>
            <a:srcRect/>
            <a:tile tx="0" ty="-152400" sx="58000" sy="58000" flip="none" algn="tl"/>
          </a:blipFill>
        </p:spPr>
        <p:txBody>
          <a:bodyPr anchor="ctr"/>
          <a:lstStyle>
            <a:lvl1pPr marL="0" marR="0" indent="0" algn="ctr" defTabSz="1043056" rtl="0" eaLnBrk="1" fontAlgn="auto" latinLnBrk="0" hangingPunct="1">
              <a:lnSpc>
                <a:spcPct val="100000"/>
              </a:lnSpc>
              <a:spcBef>
                <a:spcPct val="20000"/>
              </a:spcBef>
              <a:spcAft>
                <a:spcPts val="0"/>
              </a:spcAft>
              <a:buClrTx/>
              <a:buSzTx/>
              <a:buFont typeface="Arial" pitchFamily="34" charset="0"/>
              <a:buNone/>
              <a:tabLst/>
              <a:defRPr sz="1400">
                <a:solidFill>
                  <a:srgbClr val="FF0000"/>
                </a:solidFill>
                <a:latin typeface="メイリオ" pitchFamily="50" charset="-128"/>
                <a:ea typeface="メイリオ" pitchFamily="50" charset="-128"/>
                <a:cs typeface="メイリオ" pitchFamily="50" charset="-128"/>
              </a:defRPr>
            </a:lvl1pPr>
          </a:lstStyle>
          <a:p>
            <a:r>
              <a:rPr kumimoji="1" lang="ja-JP" altLang="en-US" dirty="0"/>
              <a:t>中央のアイコンをクリックして図を挿入してください</a:t>
            </a:r>
          </a:p>
          <a:p>
            <a:endParaRPr kumimoji="1" lang="ja-JP" altLang="en-US" dirty="0"/>
          </a:p>
        </p:txBody>
      </p:sp>
    </p:spTree>
    <p:extLst>
      <p:ext uri="{BB962C8B-B14F-4D97-AF65-F5344CB8AC3E}">
        <p14:creationId xmlns:p14="http://schemas.microsoft.com/office/powerpoint/2010/main" val="1179689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4" y="425755"/>
            <a:ext cx="2487603" cy="1811937"/>
          </a:xfrm>
        </p:spPr>
        <p:txBody>
          <a:bodyPr anchor="b"/>
          <a:lstStyle>
            <a:lvl1pPr algn="l">
              <a:defRPr sz="23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956244" y="425757"/>
            <a:ext cx="4352779" cy="9169415"/>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78064" y="2237694"/>
            <a:ext cx="2487603" cy="7314583"/>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7F4BE5E-49AD-4A1F-899F-27EDDE3EAFD8}" type="datetimeFigureOut">
              <a:rPr kumimoji="1" lang="ja-JP" altLang="en-US" smtClean="0"/>
              <a:t>2021/9/27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2868134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78064" y="428232"/>
            <a:ext cx="6805137" cy="1782234"/>
          </a:xfrm>
          <a:prstGeom prst="rect">
            <a:avLst/>
          </a:prstGeom>
        </p:spPr>
        <p:txBody>
          <a:bodyPr vert="horz" lIns="104306" tIns="52153" rIns="104306" bIns="52153"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78064" y="2495127"/>
            <a:ext cx="6805137" cy="7057150"/>
          </a:xfrm>
          <a:prstGeom prst="rect">
            <a:avLst/>
          </a:prstGeom>
        </p:spPr>
        <p:txBody>
          <a:bodyPr vert="horz" lIns="104306" tIns="52153" rIns="104306" bIns="52153"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78064" y="9911200"/>
            <a:ext cx="1764295" cy="569324"/>
          </a:xfrm>
          <a:prstGeom prst="rect">
            <a:avLst/>
          </a:prstGeom>
        </p:spPr>
        <p:txBody>
          <a:bodyPr vert="horz" lIns="104306" tIns="52153" rIns="104306" bIns="52153" rtlCol="0" anchor="ctr"/>
          <a:lstStyle>
            <a:lvl1pPr algn="l">
              <a:defRPr sz="1400">
                <a:solidFill>
                  <a:schemeClr val="tx1">
                    <a:tint val="75000"/>
                  </a:schemeClr>
                </a:solidFill>
              </a:defRPr>
            </a:lvl1pPr>
          </a:lstStyle>
          <a:p>
            <a:fld id="{D7F4BE5E-49AD-4A1F-899F-27EDDE3EAFD8}" type="datetimeFigureOut">
              <a:rPr kumimoji="1" lang="ja-JP" altLang="en-US" smtClean="0"/>
              <a:t>2021/9/27</a:t>
            </a:fld>
            <a:endParaRPr kumimoji="1" lang="ja-JP" altLang="en-US"/>
          </a:p>
        </p:txBody>
      </p:sp>
      <p:sp>
        <p:nvSpPr>
          <p:cNvPr id="5" name="フッター プレースホルダー 4"/>
          <p:cNvSpPr>
            <a:spLocks noGrp="1"/>
          </p:cNvSpPr>
          <p:nvPr>
            <p:ph type="ftr" sz="quarter" idx="3"/>
          </p:nvPr>
        </p:nvSpPr>
        <p:spPr>
          <a:xfrm>
            <a:off x="2583432" y="9911200"/>
            <a:ext cx="2394400" cy="569324"/>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418906" y="9911200"/>
            <a:ext cx="1764295" cy="569324"/>
          </a:xfrm>
          <a:prstGeom prst="rect">
            <a:avLst/>
          </a:prstGeom>
        </p:spPr>
        <p:txBody>
          <a:bodyPr vert="horz" lIns="104306" tIns="52153" rIns="104306" bIns="52153" rtlCol="0" anchor="ctr"/>
          <a:lstStyle>
            <a:lvl1pPr algn="r">
              <a:defRPr sz="1400">
                <a:solidFill>
                  <a:schemeClr val="tx1">
                    <a:tint val="75000"/>
                  </a:schemeClr>
                </a:solidFill>
              </a:defRPr>
            </a:lvl1p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2719694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defTabSz="1043056" rtl="0" eaLnBrk="1" latinLnBrk="0" hangingPunct="1">
        <a:spcBef>
          <a:spcPct val="0"/>
        </a:spcBef>
        <a:buNone/>
        <a:defRPr kumimoji="1"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itchFamily="34" charset="0"/>
        <a:buChar char="•"/>
        <a:defRPr kumimoji="1"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kumimoji="1"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kumimoji="1"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9pPr>
    </p:bodyStyle>
    <p:other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6275147" y="290456"/>
            <a:ext cx="954107" cy="2682283"/>
          </a:xfrm>
          <a:prstGeom prst="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vert="eaVert" wrap="square" rtlCol="0" anchor="ctr" anchorCtr="1">
            <a:spAutoFit/>
          </a:bodyPr>
          <a:lstStyle/>
          <a:p>
            <a:pPr algn="ctr"/>
            <a:r>
              <a:rPr lang="ja-JP" altLang="en-US" sz="5000" b="1" dirty="0">
                <a:ln w="0"/>
                <a:solidFill>
                  <a:srgbClr val="F3740B"/>
                </a:solidFill>
                <a:effectLst>
                  <a:outerShdw blurRad="38100" dist="25400" dir="5400000" algn="ctr" rotWithShape="0">
                    <a:srgbClr val="6E747A">
                      <a:alpha val="43000"/>
                    </a:srgbClr>
                  </a:outerShdw>
                </a:effectLst>
                <a:latin typeface="メイリオ" pitchFamily="50" charset="-128"/>
                <a:ea typeface="メイリオ" pitchFamily="50" charset="-128"/>
                <a:cs typeface="メイリオ" pitchFamily="50" charset="-128"/>
              </a:rPr>
              <a:t>七浦通信</a:t>
            </a:r>
            <a:endParaRPr kumimoji="1" lang="ja-JP" altLang="en-US" sz="5000" b="1" dirty="0">
              <a:ln w="0"/>
              <a:solidFill>
                <a:srgbClr val="F3740B"/>
              </a:solidFill>
              <a:effectLst>
                <a:outerShdw blurRad="38100" dist="25400" dir="5400000" algn="ctr" rotWithShape="0">
                  <a:srgbClr val="6E747A">
                    <a:alpha val="43000"/>
                  </a:srgbClr>
                </a:outerShdw>
              </a:effectLst>
              <a:latin typeface="メイリオ" pitchFamily="50" charset="-128"/>
              <a:ea typeface="メイリオ" pitchFamily="50" charset="-128"/>
              <a:cs typeface="メイリオ" pitchFamily="50" charset="-128"/>
            </a:endParaRPr>
          </a:p>
        </p:txBody>
      </p:sp>
      <p:sp>
        <p:nvSpPr>
          <p:cNvPr id="13" name="テキスト ボックス 12"/>
          <p:cNvSpPr txBox="1"/>
          <p:nvPr/>
        </p:nvSpPr>
        <p:spPr>
          <a:xfrm>
            <a:off x="1911037" y="973004"/>
            <a:ext cx="2492990" cy="4539278"/>
          </a:xfrm>
          <a:prstGeom prst="rect">
            <a:avLst/>
          </a:prstGeom>
          <a:noFill/>
        </p:spPr>
        <p:txBody>
          <a:bodyPr vert="eaVert" wrap="square" rtlCol="0">
            <a:spAutoFit/>
          </a:bodyPr>
          <a:lstStyle/>
          <a:p>
            <a:pPr algn="just"/>
            <a:r>
              <a:rPr lang="ja-JP" altLang="en-US" sz="1200" dirty="0">
                <a:latin typeface="メイリオ" pitchFamily="50" charset="-128"/>
                <a:ea typeface="メイリオ" pitchFamily="50" charset="-128"/>
                <a:cs typeface="メイリオ" pitchFamily="50" charset="-128"/>
              </a:rPr>
              <a:t>　</a:t>
            </a:r>
            <a:r>
              <a:rPr lang="en-US" altLang="ja-JP" sz="1200" dirty="0">
                <a:latin typeface="メイリオ" pitchFamily="50" charset="-128"/>
                <a:ea typeface="メイリオ" pitchFamily="50" charset="-128"/>
                <a:cs typeface="メイリオ" pitchFamily="50" charset="-128"/>
              </a:rPr>
              <a:t>9</a:t>
            </a:r>
            <a:r>
              <a:rPr lang="ja-JP" altLang="en-US" sz="1200" dirty="0">
                <a:latin typeface="メイリオ" pitchFamily="50" charset="-128"/>
                <a:ea typeface="メイリオ" pitchFamily="50" charset="-128"/>
                <a:cs typeface="メイリオ" pitchFamily="50" charset="-128"/>
              </a:rPr>
              <a:t>月</a:t>
            </a:r>
            <a:r>
              <a:rPr lang="en-US" altLang="ja-JP" sz="1200" dirty="0">
                <a:latin typeface="メイリオ" pitchFamily="50" charset="-128"/>
                <a:ea typeface="メイリオ" pitchFamily="50" charset="-128"/>
                <a:cs typeface="メイリオ" pitchFamily="50" charset="-128"/>
              </a:rPr>
              <a:t>20</a:t>
            </a:r>
            <a:r>
              <a:rPr lang="ja-JP" altLang="en-US" sz="1200" dirty="0">
                <a:latin typeface="メイリオ" pitchFamily="50" charset="-128"/>
                <a:ea typeface="メイリオ" pitchFamily="50" charset="-128"/>
                <a:cs typeface="メイリオ" pitchFamily="50" charset="-128"/>
              </a:rPr>
              <a:t>日敬老の日に、七浦の里では敬老祭を開催しました。今年度は米寿を迎えられる方が</a:t>
            </a:r>
            <a:r>
              <a:rPr lang="en-US" altLang="ja-JP" sz="1200" dirty="0">
                <a:latin typeface="メイリオ" pitchFamily="50" charset="-128"/>
                <a:ea typeface="メイリオ" pitchFamily="50" charset="-128"/>
                <a:cs typeface="メイリオ" pitchFamily="50" charset="-128"/>
              </a:rPr>
              <a:t>2</a:t>
            </a:r>
            <a:r>
              <a:rPr lang="ja-JP" altLang="en-US" sz="1200" dirty="0">
                <a:latin typeface="メイリオ" pitchFamily="50" charset="-128"/>
                <a:ea typeface="メイリオ" pitchFamily="50" charset="-128"/>
                <a:cs typeface="メイリオ" pitchFamily="50" charset="-128"/>
              </a:rPr>
              <a:t>名いらっしゃいました。</a:t>
            </a:r>
            <a:endParaRPr lang="en-US" altLang="ja-JP" sz="1200" dirty="0">
              <a:latin typeface="メイリオ" pitchFamily="50" charset="-128"/>
              <a:ea typeface="メイリオ" pitchFamily="50" charset="-128"/>
              <a:cs typeface="メイリオ" pitchFamily="50" charset="-128"/>
            </a:endParaRPr>
          </a:p>
          <a:p>
            <a:pPr algn="just"/>
            <a:r>
              <a:rPr lang="ja-JP" altLang="en-US" sz="1200" dirty="0">
                <a:latin typeface="メイリオ" pitchFamily="50" charset="-128"/>
                <a:ea typeface="メイリオ" pitchFamily="50" charset="-128"/>
                <a:cs typeface="メイリオ" pitchFamily="50" charset="-128"/>
              </a:rPr>
              <a:t>　表彰式でお祝いの賞状とお花を受け取ると、涙を流して喜んでくださった方がおられ、それだけで私たち職員も色々と準備をしてきたことが報われた気がしました。お昼にはお重に入った豪華なお弁当、午後からは踊り披露とゲーム（たっぷりのわさびが入ったお稲荷さんを誰が食べたか当てるゲーム）をしました。右下の写真の左３人の女性職員が当たりを引きましたが、３人とも名女優でした。</a:t>
            </a:r>
            <a:endParaRPr lang="en-US" altLang="ja-JP" sz="1200" dirty="0">
              <a:latin typeface="メイリオ" pitchFamily="50" charset="-128"/>
              <a:ea typeface="メイリオ" pitchFamily="50" charset="-128"/>
              <a:cs typeface="メイリオ" pitchFamily="50" charset="-128"/>
            </a:endParaRPr>
          </a:p>
          <a:p>
            <a:pPr algn="just"/>
            <a:r>
              <a:rPr lang="ja-JP" altLang="en-US" sz="1200" dirty="0">
                <a:latin typeface="メイリオ" pitchFamily="50" charset="-128"/>
                <a:ea typeface="メイリオ" pitchFamily="50" charset="-128"/>
                <a:cs typeface="メイリオ" pitchFamily="50" charset="-128"/>
              </a:rPr>
              <a:t>　ところで、還暦は赤色がテーマカラーですが、米寿は何色かご存じでしょうか。実る稲穂を連想させる黄金色、山吹色がテーマカラーなんだそうです。</a:t>
            </a:r>
            <a:endParaRPr lang="en-US" altLang="ja-JP" sz="1200" dirty="0">
              <a:latin typeface="メイリオ" pitchFamily="50" charset="-128"/>
              <a:ea typeface="メイリオ" pitchFamily="50" charset="-128"/>
              <a:cs typeface="メイリオ" pitchFamily="50" charset="-128"/>
            </a:endParaRPr>
          </a:p>
        </p:txBody>
      </p:sp>
      <p:cxnSp>
        <p:nvCxnSpPr>
          <p:cNvPr id="31" name="直線コネクタ 30"/>
          <p:cNvCxnSpPr>
            <a:cxnSpLocks/>
          </p:cNvCxnSpPr>
          <p:nvPr/>
        </p:nvCxnSpPr>
        <p:spPr>
          <a:xfrm>
            <a:off x="642033" y="5605919"/>
            <a:ext cx="6326132" cy="1361"/>
          </a:xfrm>
          <a:prstGeom prst="line">
            <a:avLst/>
          </a:prstGeom>
          <a:ln w="76200">
            <a:solidFill>
              <a:srgbClr val="92D050"/>
            </a:solidFill>
          </a:ln>
          <a:effectLst>
            <a:softEdge rad="31750"/>
          </a:effectLst>
        </p:spPr>
        <p:style>
          <a:lnRef idx="1">
            <a:schemeClr val="accent1"/>
          </a:lnRef>
          <a:fillRef idx="0">
            <a:schemeClr val="accent1"/>
          </a:fillRef>
          <a:effectRef idx="0">
            <a:schemeClr val="accent1"/>
          </a:effectRef>
          <a:fontRef idx="minor">
            <a:schemeClr val="tx1"/>
          </a:fontRef>
        </p:style>
      </p:cxnSp>
      <p:sp>
        <p:nvSpPr>
          <p:cNvPr id="1027" name="正方形/長方形 1026"/>
          <p:cNvSpPr/>
          <p:nvPr/>
        </p:nvSpPr>
        <p:spPr>
          <a:xfrm>
            <a:off x="177645" y="191852"/>
            <a:ext cx="7192369" cy="10300678"/>
          </a:xfrm>
          <a:prstGeom prst="rect">
            <a:avLst/>
          </a:prstGeom>
          <a:ln w="76200">
            <a:solidFill>
              <a:srgbClr val="00B050"/>
            </a:solidFill>
          </a:ln>
          <a:effectLst>
            <a:softEdge rad="3175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29" name="テキスト ボックス 1028"/>
          <p:cNvSpPr txBox="1"/>
          <p:nvPr/>
        </p:nvSpPr>
        <p:spPr>
          <a:xfrm flipH="1">
            <a:off x="6752199" y="5743128"/>
            <a:ext cx="461665" cy="3570176"/>
          </a:xfrm>
          <a:prstGeom prst="rect">
            <a:avLst/>
          </a:prstGeom>
          <a:ln w="28575">
            <a:solidFill>
              <a:srgbClr val="FFC000"/>
            </a:solidFill>
          </a:ln>
        </p:spPr>
        <p:style>
          <a:lnRef idx="2">
            <a:schemeClr val="accent5"/>
          </a:lnRef>
          <a:fillRef idx="1">
            <a:schemeClr val="lt1"/>
          </a:fillRef>
          <a:effectRef idx="0">
            <a:schemeClr val="accent5"/>
          </a:effectRef>
          <a:fontRef idx="minor">
            <a:schemeClr val="dk1"/>
          </a:fontRef>
        </p:style>
        <p:txBody>
          <a:bodyPr vert="eaVert" wrap="square" rtlCol="0" anchor="ctr" anchorCtr="1">
            <a:spAutoFit/>
          </a:bodyPr>
          <a:lstStyle/>
          <a:p>
            <a:pPr algn="ctr"/>
            <a:r>
              <a:rPr kumimoji="1" lang="ja-JP" altLang="en-US" sz="1800" b="1" dirty="0">
                <a:ln w="0"/>
                <a:solidFill>
                  <a:srgbClr val="602000"/>
                </a:solidFill>
                <a:latin typeface="+mj-ea"/>
                <a:ea typeface="+mj-ea"/>
                <a:cs typeface="メイリオ" pitchFamily="50" charset="-128"/>
              </a:rPr>
              <a:t>プリンアラモードでお誕生祝い♪</a:t>
            </a:r>
            <a:endParaRPr kumimoji="1" lang="en-US" altLang="ja-JP" sz="1800" b="1" dirty="0">
              <a:ln w="0"/>
              <a:solidFill>
                <a:srgbClr val="602000"/>
              </a:solidFill>
              <a:latin typeface="+mj-ea"/>
              <a:ea typeface="+mj-ea"/>
              <a:cs typeface="メイリオ" pitchFamily="50" charset="-128"/>
            </a:endParaRPr>
          </a:p>
        </p:txBody>
      </p:sp>
      <p:sp>
        <p:nvSpPr>
          <p:cNvPr id="47" name="テキスト ボックス 46"/>
          <p:cNvSpPr txBox="1"/>
          <p:nvPr/>
        </p:nvSpPr>
        <p:spPr>
          <a:xfrm flipH="1">
            <a:off x="5809812" y="5677222"/>
            <a:ext cx="923330" cy="3857265"/>
          </a:xfrm>
          <a:prstGeom prst="rect">
            <a:avLst/>
          </a:prstGeom>
          <a:noFill/>
        </p:spPr>
        <p:txBody>
          <a:bodyPr vert="eaVert" wrap="square" rtlCol="0">
            <a:spAutoFit/>
          </a:bodyPr>
          <a:lstStyle/>
          <a:p>
            <a:r>
              <a:rPr lang="ja-JP" altLang="en-US" sz="1200" dirty="0">
                <a:latin typeface="メイリオ" pitchFamily="50" charset="-128"/>
                <a:ea typeface="メイリオ" pitchFamily="50" charset="-128"/>
                <a:cs typeface="メイリオ" pitchFamily="50" charset="-128"/>
              </a:rPr>
              <a:t>　９月にお誕生日を迎える方が４名いらっしゃいました。今回は、プリンアラモードと手作りの色紙でお祝いしました。これからの１年、楽しく元気に過ごせるよう、七浦の里の職員もご支援させていただきます！　</a:t>
            </a:r>
            <a:endParaRPr lang="en-US" altLang="ja-JP" sz="1200" dirty="0">
              <a:latin typeface="メイリオ" pitchFamily="50" charset="-128"/>
              <a:ea typeface="メイリオ" pitchFamily="50" charset="-128"/>
              <a:cs typeface="メイリオ" pitchFamily="50" charset="-128"/>
            </a:endParaRPr>
          </a:p>
        </p:txBody>
      </p:sp>
      <p:sp>
        <p:nvSpPr>
          <p:cNvPr id="59" name="テキスト ボックス 58"/>
          <p:cNvSpPr txBox="1"/>
          <p:nvPr/>
        </p:nvSpPr>
        <p:spPr>
          <a:xfrm>
            <a:off x="3049674" y="9899101"/>
            <a:ext cx="2381025" cy="461665"/>
          </a:xfrm>
          <a:prstGeom prst="rect">
            <a:avLst/>
          </a:prstGeom>
          <a:noFill/>
        </p:spPr>
        <p:txBody>
          <a:bodyPr wrap="square" rtlCol="0">
            <a:spAutoFit/>
          </a:bodyPr>
          <a:lstStyle/>
          <a:p>
            <a:r>
              <a:rPr kumimoji="1" lang="ja-JP" altLang="en-US" sz="2400" dirty="0">
                <a:solidFill>
                  <a:schemeClr val="bg1"/>
                </a:solidFill>
              </a:rPr>
              <a:t>○○○○○○○</a:t>
            </a:r>
          </a:p>
        </p:txBody>
      </p:sp>
      <p:sp>
        <p:nvSpPr>
          <p:cNvPr id="38" name="テキスト ボックス 37"/>
          <p:cNvSpPr txBox="1"/>
          <p:nvPr/>
        </p:nvSpPr>
        <p:spPr>
          <a:xfrm>
            <a:off x="2199055" y="9095100"/>
            <a:ext cx="507831" cy="1401939"/>
          </a:xfrm>
          <a:prstGeom prst="rect">
            <a:avLst/>
          </a:prstGeom>
          <a:noFill/>
        </p:spPr>
        <p:txBody>
          <a:bodyPr vert="eaVert" wrap="square" rtlCol="0">
            <a:spAutoFit/>
          </a:bodyPr>
          <a:lstStyle/>
          <a:p>
            <a:r>
              <a:rPr kumimoji="1" lang="ja-JP" altLang="en-US" spc="600" dirty="0">
                <a:solidFill>
                  <a:schemeClr val="bg1"/>
                </a:solidFill>
                <a:latin typeface="HGP創英角ﾎﾟｯﾌﾟ体" pitchFamily="50" charset="-128"/>
                <a:ea typeface="HGP創英角ﾎﾟｯﾌﾟ体" pitchFamily="50" charset="-128"/>
                <a:cs typeface="メイリオ" pitchFamily="50" charset="-128"/>
              </a:rPr>
              <a:t>みどころ</a:t>
            </a:r>
          </a:p>
        </p:txBody>
      </p:sp>
      <p:sp>
        <p:nvSpPr>
          <p:cNvPr id="26" name="テキスト ボックス 25">
            <a:extLst>
              <a:ext uri="{FF2B5EF4-FFF2-40B4-BE49-F238E27FC236}">
                <a16:creationId xmlns:a16="http://schemas.microsoft.com/office/drawing/2014/main" id="{8D82762F-21D3-400D-B083-6F11CBA55BFC}"/>
              </a:ext>
            </a:extLst>
          </p:cNvPr>
          <p:cNvSpPr txBox="1"/>
          <p:nvPr/>
        </p:nvSpPr>
        <p:spPr>
          <a:xfrm>
            <a:off x="6275146" y="3058591"/>
            <a:ext cx="954107" cy="10618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ja-JP" altLang="en-US" sz="1000" dirty="0">
                <a:latin typeface="メイリオ" panose="020B0604030504040204" pitchFamily="50" charset="-128"/>
                <a:ea typeface="メイリオ" panose="020B0604030504040204" pitchFamily="50" charset="-128"/>
              </a:rPr>
              <a:t>２０２１年</a:t>
            </a:r>
            <a:endParaRPr lang="en-US" altLang="ja-JP" sz="1000" dirty="0">
              <a:latin typeface="メイリオ" panose="020B0604030504040204" pitchFamily="50" charset="-128"/>
              <a:ea typeface="メイリオ" panose="020B0604030504040204" pitchFamily="50" charset="-128"/>
            </a:endParaRPr>
          </a:p>
          <a:p>
            <a:pPr algn="ctr"/>
            <a:r>
              <a:rPr kumimoji="1" lang="en-US" altLang="ja-JP" sz="1000" dirty="0">
                <a:latin typeface="メイリオ" panose="020B0604030504040204" pitchFamily="50" charset="-128"/>
                <a:ea typeface="メイリオ" panose="020B0604030504040204" pitchFamily="50" charset="-128"/>
              </a:rPr>
              <a:t>10</a:t>
            </a:r>
            <a:r>
              <a:rPr kumimoji="1" lang="ja-JP" altLang="en-US" sz="1000" dirty="0">
                <a:latin typeface="メイリオ" panose="020B0604030504040204" pitchFamily="50" charset="-128"/>
                <a:ea typeface="メイリオ" panose="020B0604030504040204" pitchFamily="50" charset="-128"/>
              </a:rPr>
              <a:t>月</a:t>
            </a:r>
            <a:r>
              <a:rPr lang="ja-JP" altLang="en-US" sz="1000" dirty="0">
                <a:latin typeface="メイリオ" panose="020B0604030504040204" pitchFamily="50" charset="-128"/>
                <a:ea typeface="メイリオ" panose="020B0604030504040204" pitchFamily="50" charset="-128"/>
              </a:rPr>
              <a:t>１</a:t>
            </a:r>
            <a:r>
              <a:rPr kumimoji="1" lang="ja-JP" altLang="en-US" sz="1000" dirty="0">
                <a:latin typeface="メイリオ" panose="020B0604030504040204" pitchFamily="50" charset="-128"/>
                <a:ea typeface="メイリオ" panose="020B0604030504040204" pitchFamily="50" charset="-128"/>
              </a:rPr>
              <a:t>日</a:t>
            </a:r>
            <a:endParaRPr kumimoji="1" lang="en-US" altLang="ja-JP" sz="1000" dirty="0">
              <a:latin typeface="メイリオ" panose="020B0604030504040204" pitchFamily="50" charset="-128"/>
              <a:ea typeface="メイリオ" panose="020B0604030504040204" pitchFamily="50" charset="-128"/>
            </a:endParaRPr>
          </a:p>
          <a:p>
            <a:pPr algn="ctr"/>
            <a:r>
              <a:rPr lang="ja-JP" altLang="en-US" sz="1000" dirty="0">
                <a:latin typeface="メイリオ" panose="020B0604030504040204" pitchFamily="50" charset="-128"/>
                <a:ea typeface="メイリオ" panose="020B0604030504040204" pitchFamily="50" charset="-128"/>
              </a:rPr>
              <a:t>第１１</a:t>
            </a:r>
            <a:r>
              <a:rPr lang="en-US" altLang="ja-JP" sz="1000" dirty="0">
                <a:latin typeface="メイリオ" panose="020B0604030504040204" pitchFamily="50" charset="-128"/>
                <a:ea typeface="メイリオ" panose="020B0604030504040204" pitchFamily="50" charset="-128"/>
              </a:rPr>
              <a:t>9</a:t>
            </a:r>
            <a:r>
              <a:rPr lang="ja-JP" altLang="en-US" sz="1000" dirty="0">
                <a:latin typeface="メイリオ" panose="020B0604030504040204" pitchFamily="50" charset="-128"/>
                <a:ea typeface="メイリオ" panose="020B0604030504040204" pitchFamily="50" charset="-128"/>
              </a:rPr>
              <a:t>号</a:t>
            </a:r>
            <a:endParaRPr lang="en-US" altLang="ja-JP" sz="1000" dirty="0">
              <a:latin typeface="メイリオ" panose="020B0604030504040204" pitchFamily="50" charset="-128"/>
              <a:ea typeface="メイリオ" panose="020B0604030504040204" pitchFamily="50" charset="-128"/>
            </a:endParaRPr>
          </a:p>
          <a:p>
            <a:pPr algn="ctr">
              <a:lnSpc>
                <a:spcPct val="150000"/>
              </a:lnSpc>
            </a:pPr>
            <a:r>
              <a:rPr lang="ja-JP" altLang="en-US" sz="1000" dirty="0">
                <a:latin typeface="メイリオ" panose="020B0604030504040204" pitchFamily="50" charset="-128"/>
                <a:ea typeface="メイリオ" panose="020B0604030504040204" pitchFamily="50" charset="-128"/>
              </a:rPr>
              <a:t>発行　</a:t>
            </a:r>
            <a:endParaRPr lang="en-US" altLang="ja-JP" sz="1000" dirty="0">
              <a:latin typeface="メイリオ" panose="020B0604030504040204" pitchFamily="50" charset="-128"/>
              <a:ea typeface="メイリオ" panose="020B0604030504040204" pitchFamily="50" charset="-128"/>
            </a:endParaRPr>
          </a:p>
          <a:p>
            <a:pPr algn="ctr"/>
            <a:r>
              <a:rPr lang="ja-JP" altLang="en-US" sz="1000" dirty="0">
                <a:latin typeface="メイリオ" panose="020B0604030504040204" pitchFamily="50" charset="-128"/>
                <a:ea typeface="メイリオ" panose="020B0604030504040204" pitchFamily="50" charset="-128"/>
              </a:rPr>
              <a:t>七浦の里</a:t>
            </a:r>
            <a:endParaRPr lang="en-US" altLang="ja-JP" sz="1000" dirty="0">
              <a:latin typeface="メイリオ" panose="020B0604030504040204" pitchFamily="50" charset="-128"/>
              <a:ea typeface="メイリオ" panose="020B0604030504040204" pitchFamily="50" charset="-128"/>
            </a:endParaRPr>
          </a:p>
          <a:p>
            <a:pPr algn="ctr"/>
            <a:r>
              <a:rPr kumimoji="1" lang="ja-JP" altLang="en-US" sz="800" dirty="0">
                <a:latin typeface="メイリオ" panose="020B0604030504040204" pitchFamily="50" charset="-128"/>
                <a:ea typeface="メイリオ" panose="020B0604030504040204" pitchFamily="50" charset="-128"/>
              </a:rPr>
              <a:t>７７－２２２７</a:t>
            </a:r>
          </a:p>
        </p:txBody>
      </p:sp>
      <p:sp>
        <p:nvSpPr>
          <p:cNvPr id="27" name="四角形: 角を丸くする 26">
            <a:extLst>
              <a:ext uri="{FF2B5EF4-FFF2-40B4-BE49-F238E27FC236}">
                <a16:creationId xmlns:a16="http://schemas.microsoft.com/office/drawing/2014/main" id="{3A702C06-E820-4D0B-8DC1-62855A0D2BAE}"/>
              </a:ext>
            </a:extLst>
          </p:cNvPr>
          <p:cNvSpPr/>
          <p:nvPr/>
        </p:nvSpPr>
        <p:spPr>
          <a:xfrm>
            <a:off x="324200" y="8959896"/>
            <a:ext cx="3403563" cy="1396207"/>
          </a:xfrm>
          <a:prstGeom prst="roundRect">
            <a:avLst>
              <a:gd name="adj" fmla="val 2030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a:latin typeface="メイリオ" panose="020B0604030504040204" pitchFamily="50" charset="-128"/>
                <a:ea typeface="メイリオ" panose="020B0604030504040204" pitchFamily="50" charset="-128"/>
              </a:rPr>
              <a:t>≪お知らせ≫</a:t>
            </a:r>
            <a:endParaRPr kumimoji="1"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日頃より七浦の里の運営にご協力頂き感謝申し上げます。</a:t>
            </a:r>
            <a:endParaRPr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新型コロナウイルスの流行に伴い、現在ご利用者と直接触れ合うボランティア活動は中止させて頂いております。再開に関しましては、情勢に合わせて検討いたします。皆様のご理解、ご協力をよろしくお願い申し上げます。</a:t>
            </a:r>
            <a:endParaRPr kumimoji="1" lang="ja-JP" altLang="en-US" sz="1200" dirty="0"/>
          </a:p>
        </p:txBody>
      </p:sp>
      <p:sp>
        <p:nvSpPr>
          <p:cNvPr id="86" name="テキスト ボックス 85">
            <a:extLst>
              <a:ext uri="{FF2B5EF4-FFF2-40B4-BE49-F238E27FC236}">
                <a16:creationId xmlns:a16="http://schemas.microsoft.com/office/drawing/2014/main" id="{2C9FFD92-5F2D-411C-AD11-89F783784A66}"/>
              </a:ext>
            </a:extLst>
          </p:cNvPr>
          <p:cNvSpPr txBox="1"/>
          <p:nvPr/>
        </p:nvSpPr>
        <p:spPr>
          <a:xfrm>
            <a:off x="3534365" y="5750674"/>
            <a:ext cx="461665" cy="1874536"/>
          </a:xfrm>
          <a:prstGeom prst="rect">
            <a:avLst/>
          </a:prstGeom>
          <a:noFill/>
          <a:ln w="38100">
            <a:solidFill>
              <a:schemeClr val="tx1"/>
            </a:solidFill>
            <a:prstDash val="solid"/>
          </a:ln>
        </p:spPr>
        <p:txBody>
          <a:bodyPr vert="eaVert" wrap="square" rtlCol="0" anchor="ctr" anchorCtr="1">
            <a:spAutoFit/>
          </a:bodyPr>
          <a:lstStyle/>
          <a:p>
            <a:r>
              <a:rPr lang="ja-JP" altLang="en-US" sz="1800" b="1" dirty="0">
                <a:latin typeface="+mj-ea"/>
                <a:ea typeface="+mj-ea"/>
              </a:rPr>
              <a:t>避難訓練</a:t>
            </a:r>
            <a:endParaRPr kumimoji="1" lang="ja-JP" altLang="en-US" sz="1800" b="1" dirty="0">
              <a:latin typeface="+mj-ea"/>
              <a:ea typeface="+mj-ea"/>
            </a:endParaRPr>
          </a:p>
        </p:txBody>
      </p:sp>
      <p:sp>
        <p:nvSpPr>
          <p:cNvPr id="87" name="テキスト ボックス 86">
            <a:extLst>
              <a:ext uri="{FF2B5EF4-FFF2-40B4-BE49-F238E27FC236}">
                <a16:creationId xmlns:a16="http://schemas.microsoft.com/office/drawing/2014/main" id="{570EB9B6-AB2F-44FA-A2B6-14B30E4A0828}"/>
              </a:ext>
            </a:extLst>
          </p:cNvPr>
          <p:cNvSpPr txBox="1"/>
          <p:nvPr/>
        </p:nvSpPr>
        <p:spPr>
          <a:xfrm>
            <a:off x="150752" y="5680889"/>
            <a:ext cx="3370153" cy="2023367"/>
          </a:xfrm>
          <a:prstGeom prst="rect">
            <a:avLst/>
          </a:prstGeom>
          <a:noFill/>
        </p:spPr>
        <p:txBody>
          <a:bodyPr vert="eaVert" wrap="square" rtlCol="0">
            <a:spAutoFit/>
          </a:bodyPr>
          <a:lstStyle/>
          <a:p>
            <a:r>
              <a:rPr kumimoji="1" lang="ja-JP" altLang="en-US" sz="1200" dirty="0">
                <a:latin typeface="メイリオ" panose="020B0604030504040204" pitchFamily="50" charset="-128"/>
                <a:ea typeface="メイリオ" panose="020B0604030504040204" pitchFamily="50" charset="-128"/>
              </a:rPr>
              <a:t>　９月</a:t>
            </a:r>
            <a:r>
              <a:rPr kumimoji="1" lang="en-US" altLang="ja-JP" sz="1200" dirty="0">
                <a:latin typeface="メイリオ" panose="020B0604030504040204" pitchFamily="50" charset="-128"/>
                <a:ea typeface="メイリオ" panose="020B0604030504040204" pitchFamily="50" charset="-128"/>
              </a:rPr>
              <a:t>11</a:t>
            </a:r>
            <a:r>
              <a:rPr kumimoji="1" lang="ja-JP" altLang="en-US" sz="1200" dirty="0">
                <a:latin typeface="メイリオ" panose="020B0604030504040204" pitchFamily="50" charset="-128"/>
                <a:ea typeface="メイリオ" panose="020B0604030504040204" pitchFamily="50" charset="-128"/>
              </a:rPr>
              <a:t>日に、夜間に地震が発生し、津波警報が発令されたという想定で避難訓練を実施しました。</a:t>
            </a:r>
            <a:endParaRPr kumimoji="1"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夜間は職員が１名の配置なので、近隣の職員が駆け付けてご利用者を避難させることになっています。また、今回は津波警報が発令された想定だったため、車で鳥の子神社まで避難をしました。その後、水消火器で消火訓練を行いました。</a:t>
            </a:r>
            <a:endParaRPr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定期的に訓練を行い、ご利用者が安心・安全に七浦の里で過ごして頂けるよう努めていきます。</a:t>
            </a:r>
            <a:endParaRPr kumimoji="1" lang="en-US" altLang="ja-JP" sz="12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ACA0E979-8BDD-4375-8A5E-F3241DA2D4A8}"/>
              </a:ext>
            </a:extLst>
          </p:cNvPr>
          <p:cNvSpPr txBox="1"/>
          <p:nvPr/>
        </p:nvSpPr>
        <p:spPr>
          <a:xfrm>
            <a:off x="406466" y="378201"/>
            <a:ext cx="5727921" cy="461665"/>
          </a:xfrm>
          <a:prstGeom prst="rect">
            <a:avLst/>
          </a:prstGeom>
          <a:ln w="28575">
            <a:solidFill>
              <a:srgbClr val="FFFF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2400" b="1" dirty="0">
                <a:solidFill>
                  <a:srgbClr val="FFC000"/>
                </a:solidFill>
              </a:rPr>
              <a:t>皆さま、いつまでもお元気で！敬老祭開催</a:t>
            </a:r>
            <a:endParaRPr kumimoji="1" lang="ja-JP" altLang="en-US" sz="2400" b="1" dirty="0">
              <a:solidFill>
                <a:srgbClr val="FFC000"/>
              </a:solidFill>
            </a:endParaRPr>
          </a:p>
        </p:txBody>
      </p:sp>
      <p:sp>
        <p:nvSpPr>
          <p:cNvPr id="50" name="テキスト ボックス 49">
            <a:extLst>
              <a:ext uri="{FF2B5EF4-FFF2-40B4-BE49-F238E27FC236}">
                <a16:creationId xmlns:a16="http://schemas.microsoft.com/office/drawing/2014/main" id="{CC2CD2DD-869F-4B20-B890-E00CB6E66FE4}"/>
              </a:ext>
            </a:extLst>
          </p:cNvPr>
          <p:cNvSpPr txBox="1"/>
          <p:nvPr/>
        </p:nvSpPr>
        <p:spPr>
          <a:xfrm rot="10800000" flipH="1" flipV="1">
            <a:off x="6297240" y="4202059"/>
            <a:ext cx="929996" cy="1252266"/>
          </a:xfrm>
          <a:prstGeom prst="rect">
            <a:avLst/>
          </a:prstGeom>
          <a:ln w="28575" cap="rnd" cmpd="dbl">
            <a:solidFill>
              <a:srgbClr val="00B05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square" rtlCol="0">
            <a:spAutoFit/>
          </a:bodyPr>
          <a:lstStyle/>
          <a:p>
            <a:pPr>
              <a:lnSpc>
                <a:spcPct val="150000"/>
              </a:lnSpc>
            </a:pPr>
            <a:r>
              <a:rPr lang="ja-JP" altLang="en-US" sz="900" dirty="0">
                <a:solidFill>
                  <a:srgbClr val="FF0000"/>
                </a:solidFill>
                <a:latin typeface="メイリオ" panose="020B0604030504040204" pitchFamily="50" charset="-128"/>
                <a:ea typeface="メイリオ" panose="020B0604030504040204" pitchFamily="50" charset="-128"/>
              </a:rPr>
              <a:t>介護の相談</a:t>
            </a:r>
            <a:endParaRPr lang="en-US" altLang="ja-JP" sz="900" dirty="0">
              <a:solidFill>
                <a:srgbClr val="FF0000"/>
              </a:solidFill>
              <a:latin typeface="メイリオ" panose="020B0604030504040204" pitchFamily="50" charset="-128"/>
              <a:ea typeface="メイリオ" panose="020B0604030504040204" pitchFamily="50" charset="-128"/>
            </a:endParaRPr>
          </a:p>
          <a:p>
            <a:pPr>
              <a:lnSpc>
                <a:spcPct val="150000"/>
              </a:lnSpc>
            </a:pPr>
            <a:r>
              <a:rPr lang="ja-JP" altLang="en-US" sz="900" dirty="0">
                <a:solidFill>
                  <a:srgbClr val="FF0000"/>
                </a:solidFill>
                <a:latin typeface="メイリオ" panose="020B0604030504040204" pitchFamily="50" charset="-128"/>
                <a:ea typeface="メイリオ" panose="020B0604030504040204" pitchFamily="50" charset="-128"/>
              </a:rPr>
              <a:t>　承ります！</a:t>
            </a:r>
            <a:endParaRPr kumimoji="1" lang="en-US" altLang="ja-JP" sz="900" dirty="0">
              <a:solidFill>
                <a:srgbClr val="FF0000"/>
              </a:solidFill>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介護の不安や悩みごとなど、お気軽にご相談下さい</a:t>
            </a:r>
            <a:endParaRPr lang="en-US" altLang="ja-JP" sz="900" dirty="0">
              <a:latin typeface="メイリオ" panose="020B0604030504040204" pitchFamily="50" charset="-128"/>
              <a:ea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rPr>
              <a:t>担当　佐藤</a:t>
            </a:r>
            <a:endParaRPr lang="en-US" altLang="ja-JP" sz="900"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6AC38C0C-A4D2-4CFC-A4A4-B099AEEBC5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7809" y="5700918"/>
            <a:ext cx="1662808" cy="1247106"/>
          </a:xfrm>
          <a:prstGeom prst="rect">
            <a:avLst/>
          </a:prstGeom>
          <a:ln>
            <a:noFill/>
          </a:ln>
          <a:effectLst>
            <a:softEdge rad="112500"/>
          </a:effectLst>
        </p:spPr>
      </p:pic>
      <p:pic>
        <p:nvPicPr>
          <p:cNvPr id="10" name="図 9">
            <a:extLst>
              <a:ext uri="{FF2B5EF4-FFF2-40B4-BE49-F238E27FC236}">
                <a16:creationId xmlns:a16="http://schemas.microsoft.com/office/drawing/2014/main" id="{9A1FC66C-373B-4F4A-A42D-3BEE4DDE48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9305" y="6921810"/>
            <a:ext cx="1678248" cy="1258686"/>
          </a:xfrm>
          <a:prstGeom prst="rect">
            <a:avLst/>
          </a:prstGeom>
          <a:ln>
            <a:noFill/>
          </a:ln>
          <a:effectLst>
            <a:softEdge rad="112500"/>
          </a:effectLst>
        </p:spPr>
      </p:pic>
      <p:pic>
        <p:nvPicPr>
          <p:cNvPr id="16" name="図 15">
            <a:extLst>
              <a:ext uri="{FF2B5EF4-FFF2-40B4-BE49-F238E27FC236}">
                <a16:creationId xmlns:a16="http://schemas.microsoft.com/office/drawing/2014/main" id="{781B9F69-956D-44C8-AC7F-FDF5E787833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032"/>
          <a:stretch/>
        </p:blipFill>
        <p:spPr>
          <a:xfrm>
            <a:off x="5870564" y="9345080"/>
            <a:ext cx="1499450" cy="1147450"/>
          </a:xfrm>
          <a:prstGeom prst="ellipse">
            <a:avLst/>
          </a:prstGeom>
          <a:ln>
            <a:noFill/>
          </a:ln>
          <a:effectLst>
            <a:softEdge rad="112500"/>
          </a:effectLst>
        </p:spPr>
      </p:pic>
      <p:pic>
        <p:nvPicPr>
          <p:cNvPr id="21" name="図 20">
            <a:extLst>
              <a:ext uri="{FF2B5EF4-FFF2-40B4-BE49-F238E27FC236}">
                <a16:creationId xmlns:a16="http://schemas.microsoft.com/office/drawing/2014/main" id="{DE531CE9-97BC-4D45-9D42-EBCEECF2B0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54719" y="2468883"/>
            <a:ext cx="1854835" cy="1391126"/>
          </a:xfrm>
          <a:prstGeom prst="rect">
            <a:avLst/>
          </a:prstGeom>
          <a:ln>
            <a:noFill/>
          </a:ln>
          <a:effectLst>
            <a:softEdge rad="112500"/>
          </a:effectLst>
        </p:spPr>
      </p:pic>
      <p:pic>
        <p:nvPicPr>
          <p:cNvPr id="24" name="図 23">
            <a:extLst>
              <a:ext uri="{FF2B5EF4-FFF2-40B4-BE49-F238E27FC236}">
                <a16:creationId xmlns:a16="http://schemas.microsoft.com/office/drawing/2014/main" id="{664B6182-59A1-42D1-9C78-71E46EBD82C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31490" y="954872"/>
            <a:ext cx="1854835" cy="1391127"/>
          </a:xfrm>
          <a:prstGeom prst="rect">
            <a:avLst/>
          </a:prstGeom>
          <a:ln>
            <a:noFill/>
          </a:ln>
          <a:effectLst>
            <a:softEdge rad="112500"/>
          </a:effectLst>
        </p:spPr>
      </p:pic>
      <p:pic>
        <p:nvPicPr>
          <p:cNvPr id="28" name="図 27">
            <a:extLst>
              <a:ext uri="{FF2B5EF4-FFF2-40B4-BE49-F238E27FC236}">
                <a16:creationId xmlns:a16="http://schemas.microsoft.com/office/drawing/2014/main" id="{0D4C60DC-C9CE-4334-A91A-65622DC4E5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05633" y="4035981"/>
            <a:ext cx="1902059" cy="1426544"/>
          </a:xfrm>
          <a:prstGeom prst="rect">
            <a:avLst/>
          </a:prstGeom>
          <a:ln>
            <a:noFill/>
          </a:ln>
          <a:effectLst>
            <a:softEdge rad="112500"/>
          </a:effectLst>
        </p:spPr>
      </p:pic>
      <p:pic>
        <p:nvPicPr>
          <p:cNvPr id="30" name="図 29">
            <a:extLst>
              <a:ext uri="{FF2B5EF4-FFF2-40B4-BE49-F238E27FC236}">
                <a16:creationId xmlns:a16="http://schemas.microsoft.com/office/drawing/2014/main" id="{FE23A7BD-7136-4857-85BF-1705A155843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4902" y="1024679"/>
            <a:ext cx="1733480" cy="1300110"/>
          </a:xfrm>
          <a:prstGeom prst="rect">
            <a:avLst/>
          </a:prstGeom>
          <a:ln>
            <a:noFill/>
          </a:ln>
          <a:effectLst>
            <a:softEdge rad="112500"/>
          </a:effectLst>
        </p:spPr>
      </p:pic>
      <p:pic>
        <p:nvPicPr>
          <p:cNvPr id="33" name="図 32">
            <a:extLst>
              <a:ext uri="{FF2B5EF4-FFF2-40B4-BE49-F238E27FC236}">
                <a16:creationId xmlns:a16="http://schemas.microsoft.com/office/drawing/2014/main" id="{33DD334A-C052-4B22-A602-35BBB2D34D5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5296" t="13844" r="1"/>
          <a:stretch/>
        </p:blipFill>
        <p:spPr>
          <a:xfrm>
            <a:off x="-7374" y="4014696"/>
            <a:ext cx="2233006" cy="1370331"/>
          </a:xfrm>
          <a:prstGeom prst="rect">
            <a:avLst/>
          </a:prstGeom>
          <a:ln>
            <a:noFill/>
          </a:ln>
          <a:effectLst>
            <a:softEdge rad="112500"/>
          </a:effectLst>
        </p:spPr>
      </p:pic>
      <p:pic>
        <p:nvPicPr>
          <p:cNvPr id="35" name="図 34">
            <a:extLst>
              <a:ext uri="{FF2B5EF4-FFF2-40B4-BE49-F238E27FC236}">
                <a16:creationId xmlns:a16="http://schemas.microsoft.com/office/drawing/2014/main" id="{292023BE-98F1-442C-ADC3-64244F68174C}"/>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150" r="8555"/>
          <a:stretch/>
        </p:blipFill>
        <p:spPr>
          <a:xfrm>
            <a:off x="248744" y="2423328"/>
            <a:ext cx="1797191" cy="1476200"/>
          </a:xfrm>
          <a:prstGeom prst="rect">
            <a:avLst/>
          </a:prstGeom>
          <a:ln>
            <a:noFill/>
          </a:ln>
          <a:effectLst>
            <a:softEdge rad="112500"/>
          </a:effectLst>
        </p:spPr>
      </p:pic>
      <p:pic>
        <p:nvPicPr>
          <p:cNvPr id="37" name="図 36">
            <a:extLst>
              <a:ext uri="{FF2B5EF4-FFF2-40B4-BE49-F238E27FC236}">
                <a16:creationId xmlns:a16="http://schemas.microsoft.com/office/drawing/2014/main" id="{5631FA0A-DE3D-477B-95C0-C2862F79E89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2852" y="7572519"/>
            <a:ext cx="1781175" cy="1335881"/>
          </a:xfrm>
          <a:prstGeom prst="rect">
            <a:avLst/>
          </a:prstGeom>
          <a:ln>
            <a:noFill/>
          </a:ln>
          <a:effectLst>
            <a:softEdge rad="112500"/>
          </a:effectLst>
        </p:spPr>
      </p:pic>
      <p:pic>
        <p:nvPicPr>
          <p:cNvPr id="4" name="図 3">
            <a:extLst>
              <a:ext uri="{FF2B5EF4-FFF2-40B4-BE49-F238E27FC236}">
                <a16:creationId xmlns:a16="http://schemas.microsoft.com/office/drawing/2014/main" id="{4822A993-8D67-47A8-B16F-354663A07EB0}"/>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5271"/>
          <a:stretch/>
        </p:blipFill>
        <p:spPr>
          <a:xfrm>
            <a:off x="4065647" y="8120642"/>
            <a:ext cx="1723415" cy="1224438"/>
          </a:xfrm>
          <a:prstGeom prst="rect">
            <a:avLst/>
          </a:prstGeom>
          <a:ln>
            <a:noFill/>
          </a:ln>
          <a:effectLst>
            <a:softEdge rad="112500"/>
          </a:effectLst>
        </p:spPr>
      </p:pic>
      <p:pic>
        <p:nvPicPr>
          <p:cNvPr id="6" name="図 5">
            <a:extLst>
              <a:ext uri="{FF2B5EF4-FFF2-40B4-BE49-F238E27FC236}">
                <a16:creationId xmlns:a16="http://schemas.microsoft.com/office/drawing/2014/main" id="{4DDBFE4F-151E-4F17-A736-4A42CDCFB79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57822" y="9259405"/>
            <a:ext cx="1678248" cy="1258685"/>
          </a:xfrm>
          <a:prstGeom prst="rect">
            <a:avLst/>
          </a:prstGeom>
          <a:ln>
            <a:noFill/>
          </a:ln>
          <a:effectLst>
            <a:softEdge rad="112500"/>
          </a:effectLst>
        </p:spPr>
      </p:pic>
    </p:spTree>
    <p:extLst>
      <p:ext uri="{BB962C8B-B14F-4D97-AF65-F5344CB8AC3E}">
        <p14:creationId xmlns:p14="http://schemas.microsoft.com/office/powerpoint/2010/main" val="958442999"/>
      </p:ext>
    </p:extLst>
  </p:cSld>
  <p:clrMapOvr>
    <a:masterClrMapping/>
  </p:clrMapOvr>
</p:sld>
</file>

<file path=ppt/theme/theme1.xml><?xml version="1.0" encoding="utf-8"?>
<a:theme xmlns:a="http://schemas.openxmlformats.org/drawingml/2006/main" name="A4サイズ新規ファイル">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21259_september_class_newspaper (1)</Template>
  <TotalTime>3237</TotalTime>
  <Words>435</Words>
  <Application>Microsoft Office PowerPoint</Application>
  <PresentationFormat>ユーザー設定</PresentationFormat>
  <Paragraphs>27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HGP創英角ﾎﾟｯﾌﾟ体</vt:lpstr>
      <vt:lpstr>ＭＳ Ｐゴシック</vt:lpstr>
      <vt:lpstr>メイリオ</vt:lpstr>
      <vt:lpstr>Arial</vt:lpstr>
      <vt:lpstr>Calibri</vt:lpstr>
      <vt:lpstr>A4サイズ新規ファイル</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fukushi41</dc:creator>
  <cp:lastModifiedBy>fukushi41</cp:lastModifiedBy>
  <cp:revision>161</cp:revision>
  <cp:lastPrinted>2020-08-25T09:56:04Z</cp:lastPrinted>
  <dcterms:created xsi:type="dcterms:W3CDTF">2020-05-16T04:18:24Z</dcterms:created>
  <dcterms:modified xsi:type="dcterms:W3CDTF">2021-09-27T07:52:53Z</dcterms:modified>
</cp:coreProperties>
</file>